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331" r:id="rId3"/>
    <p:sldId id="275" r:id="rId4"/>
    <p:sldId id="258" r:id="rId5"/>
    <p:sldId id="259" r:id="rId6"/>
    <p:sldId id="260" r:id="rId7"/>
    <p:sldId id="261" r:id="rId8"/>
    <p:sldId id="262" r:id="rId9"/>
    <p:sldId id="263" r:id="rId10"/>
    <p:sldId id="264" r:id="rId11"/>
    <p:sldId id="332" r:id="rId12"/>
    <p:sldId id="265" r:id="rId13"/>
    <p:sldId id="334" r:id="rId14"/>
    <p:sldId id="266" r:id="rId15"/>
    <p:sldId id="267" r:id="rId16"/>
    <p:sldId id="268" r:id="rId17"/>
    <p:sldId id="335" r:id="rId18"/>
    <p:sldId id="269" r:id="rId19"/>
    <p:sldId id="270" r:id="rId20"/>
    <p:sldId id="271" r:id="rId21"/>
    <p:sldId id="272" r:id="rId22"/>
    <p:sldId id="336" r:id="rId23"/>
    <p:sldId id="276" r:id="rId24"/>
    <p:sldId id="277" r:id="rId25"/>
    <p:sldId id="327" r:id="rId26"/>
    <p:sldId id="328" r:id="rId27"/>
    <p:sldId id="278" r:id="rId28"/>
    <p:sldId id="333" r:id="rId29"/>
  </p:sldIdLst>
  <p:sldSz cx="12192000" cy="6858000"/>
  <p:notesSz cx="6858000" cy="9144000"/>
  <p:custDataLst>
    <p:tags r:id="rId3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273"/>
    <a:srgbClr val="777273"/>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01605-BFCA-FC49-A37B-46ADBB894704}" v="637" dt="2023-11-19T17:05:27.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35"/>
  </p:normalViewPr>
  <p:slideViewPr>
    <p:cSldViewPr snapToGrid="0">
      <p:cViewPr varScale="1">
        <p:scale>
          <a:sx n="91" d="100"/>
          <a:sy n="91" d="100"/>
        </p:scale>
        <p:origin x="7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B92CA-1E92-7948-A894-E2DC65C9F96A}" type="datetimeFigureOut">
              <a:rPr lang="de-DE" smtClean="0"/>
              <a:t>20.11.2023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99A3-950B-BC48-B6DC-F4BE249AB7E9}" type="slidenum">
              <a:rPr lang="de-DE" smtClean="0"/>
              <a:t>‹Nr.›</a:t>
            </a:fld>
            <a:endParaRPr lang="de-DE"/>
          </a:p>
        </p:txBody>
      </p:sp>
    </p:spTree>
    <p:extLst>
      <p:ext uri="{BB962C8B-B14F-4D97-AF65-F5344CB8AC3E}">
        <p14:creationId xmlns:p14="http://schemas.microsoft.com/office/powerpoint/2010/main" val="409221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13699A3-950B-BC48-B6DC-F4BE249AB7E9}" type="slidenum">
              <a:rPr lang="de-DE" smtClean="0"/>
              <a:t>1</a:t>
            </a:fld>
            <a:endParaRPr lang="de-DE"/>
          </a:p>
        </p:txBody>
      </p:sp>
    </p:spTree>
    <p:extLst>
      <p:ext uri="{BB962C8B-B14F-4D97-AF65-F5344CB8AC3E}">
        <p14:creationId xmlns:p14="http://schemas.microsoft.com/office/powerpoint/2010/main" val="110707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95CC4-7389-EFF6-201D-2D39A48F22D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369B6C5-DCC6-3214-56B0-52114987F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1A9C9FB-C6A9-8469-212B-F081B1EE4D4C}"/>
              </a:ext>
            </a:extLst>
          </p:cNvPr>
          <p:cNvSpPr>
            <a:spLocks noGrp="1"/>
          </p:cNvSpPr>
          <p:nvPr>
            <p:ph type="dt" sz="half" idx="10"/>
          </p:nvPr>
        </p:nvSpPr>
        <p:spPr/>
        <p:txBody>
          <a:bodyPr/>
          <a:lstStyle/>
          <a:p>
            <a:fld id="{6A6030B6-19F3-FC46-AC96-72E7882BAF05}" type="datetimeFigureOut">
              <a:rPr lang="de-DE" smtClean="0"/>
              <a:t>20.11.2023</a:t>
            </a:fld>
            <a:endParaRPr lang="de-DE"/>
          </a:p>
        </p:txBody>
      </p:sp>
      <p:sp>
        <p:nvSpPr>
          <p:cNvPr id="5" name="Fußzeilenplatzhalter 4">
            <a:extLst>
              <a:ext uri="{FF2B5EF4-FFF2-40B4-BE49-F238E27FC236}">
                <a16:creationId xmlns:a16="http://schemas.microsoft.com/office/drawing/2014/main" id="{0A693C1B-501D-2807-05E0-6FA56DD0AC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2ADE36-9492-F648-6EA1-F32B5AC26C91}"/>
              </a:ext>
            </a:extLst>
          </p:cNvPr>
          <p:cNvSpPr>
            <a:spLocks noGrp="1"/>
          </p:cNvSpPr>
          <p:nvPr>
            <p:ph type="sldNum" sz="quarter" idx="12"/>
          </p:nvPr>
        </p:nvSpPr>
        <p:spPr/>
        <p:txBody>
          <a:bodyPr/>
          <a:lstStyle/>
          <a:p>
            <a:fld id="{47383F9E-3640-F04B-829B-E543BC4DAF9B}" type="slidenum">
              <a:rPr lang="de-DE" smtClean="0"/>
              <a:t>‹Nr.›</a:t>
            </a:fld>
            <a:endParaRPr lang="de-DE"/>
          </a:p>
        </p:txBody>
      </p:sp>
    </p:spTree>
    <p:extLst>
      <p:ext uri="{BB962C8B-B14F-4D97-AF65-F5344CB8AC3E}">
        <p14:creationId xmlns:p14="http://schemas.microsoft.com/office/powerpoint/2010/main" val="43698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9EA08-E4F1-F93A-B140-E9CAF85B31D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5C39EE6-0F58-4A70-DBDE-BD7385D4128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F00B565-DD3F-E796-AA2A-29A532443C94}"/>
              </a:ext>
            </a:extLst>
          </p:cNvPr>
          <p:cNvSpPr>
            <a:spLocks noGrp="1"/>
          </p:cNvSpPr>
          <p:nvPr>
            <p:ph type="dt" sz="half" idx="10"/>
          </p:nvPr>
        </p:nvSpPr>
        <p:spPr/>
        <p:txBody>
          <a:bodyPr/>
          <a:lstStyle/>
          <a:p>
            <a:fld id="{6A6030B6-19F3-FC46-AC96-72E7882BAF05}" type="datetimeFigureOut">
              <a:rPr lang="de-DE" smtClean="0"/>
              <a:t>20.11.2023</a:t>
            </a:fld>
            <a:endParaRPr lang="de-DE"/>
          </a:p>
        </p:txBody>
      </p:sp>
      <p:sp>
        <p:nvSpPr>
          <p:cNvPr id="5" name="Fußzeilenplatzhalter 4">
            <a:extLst>
              <a:ext uri="{FF2B5EF4-FFF2-40B4-BE49-F238E27FC236}">
                <a16:creationId xmlns:a16="http://schemas.microsoft.com/office/drawing/2014/main" id="{9DD58B81-7A96-4648-FB68-6CDF26E6506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10D29EE-93A6-DC6D-A70C-F98DABA66555}"/>
              </a:ext>
            </a:extLst>
          </p:cNvPr>
          <p:cNvSpPr>
            <a:spLocks noGrp="1"/>
          </p:cNvSpPr>
          <p:nvPr>
            <p:ph type="sldNum" sz="quarter" idx="12"/>
          </p:nvPr>
        </p:nvSpPr>
        <p:spPr/>
        <p:txBody>
          <a:bodyPr/>
          <a:lstStyle/>
          <a:p>
            <a:fld id="{47383F9E-3640-F04B-829B-E543BC4DAF9B}" type="slidenum">
              <a:rPr lang="de-DE" smtClean="0"/>
              <a:t>‹Nr.›</a:t>
            </a:fld>
            <a:endParaRPr lang="de-DE"/>
          </a:p>
        </p:txBody>
      </p:sp>
    </p:spTree>
    <p:extLst>
      <p:ext uri="{BB962C8B-B14F-4D97-AF65-F5344CB8AC3E}">
        <p14:creationId xmlns:p14="http://schemas.microsoft.com/office/powerpoint/2010/main" val="402390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A0824E1-7F3D-9E1B-5D22-BBB34474591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DFD30F3-5D4D-55A6-5564-9EA9959525F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3BE6212-CBBD-FF6C-E36C-7E54FDC17C5C}"/>
              </a:ext>
            </a:extLst>
          </p:cNvPr>
          <p:cNvSpPr>
            <a:spLocks noGrp="1"/>
          </p:cNvSpPr>
          <p:nvPr>
            <p:ph type="dt" sz="half" idx="10"/>
          </p:nvPr>
        </p:nvSpPr>
        <p:spPr/>
        <p:txBody>
          <a:bodyPr/>
          <a:lstStyle/>
          <a:p>
            <a:fld id="{6A6030B6-19F3-FC46-AC96-72E7882BAF05}" type="datetimeFigureOut">
              <a:rPr lang="de-DE" smtClean="0"/>
              <a:t>20.11.2023</a:t>
            </a:fld>
            <a:endParaRPr lang="de-DE"/>
          </a:p>
        </p:txBody>
      </p:sp>
      <p:sp>
        <p:nvSpPr>
          <p:cNvPr id="5" name="Fußzeilenplatzhalter 4">
            <a:extLst>
              <a:ext uri="{FF2B5EF4-FFF2-40B4-BE49-F238E27FC236}">
                <a16:creationId xmlns:a16="http://schemas.microsoft.com/office/drawing/2014/main" id="{E3B4E923-EEAB-08D5-E89D-7EBCAA837D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2B72F8B-6975-904C-4556-995E1EE37A41}"/>
              </a:ext>
            </a:extLst>
          </p:cNvPr>
          <p:cNvSpPr>
            <a:spLocks noGrp="1"/>
          </p:cNvSpPr>
          <p:nvPr>
            <p:ph type="sldNum" sz="quarter" idx="12"/>
          </p:nvPr>
        </p:nvSpPr>
        <p:spPr/>
        <p:txBody>
          <a:bodyPr/>
          <a:lstStyle/>
          <a:p>
            <a:fld id="{47383F9E-3640-F04B-829B-E543BC4DAF9B}" type="slidenum">
              <a:rPr lang="de-DE" smtClean="0"/>
              <a:t>‹Nr.›</a:t>
            </a:fld>
            <a:endParaRPr lang="de-DE"/>
          </a:p>
        </p:txBody>
      </p:sp>
    </p:spTree>
    <p:extLst>
      <p:ext uri="{BB962C8B-B14F-4D97-AF65-F5344CB8AC3E}">
        <p14:creationId xmlns:p14="http://schemas.microsoft.com/office/powerpoint/2010/main" val="284913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98C6E-4780-EA00-965C-9C6E9C7BC62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30E60A9-52E5-F85A-7468-4CB1A5948A9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20819EC-42CD-AC73-1D40-CA87B62339B7}"/>
              </a:ext>
            </a:extLst>
          </p:cNvPr>
          <p:cNvSpPr>
            <a:spLocks noGrp="1"/>
          </p:cNvSpPr>
          <p:nvPr>
            <p:ph type="dt" sz="half" idx="10"/>
          </p:nvPr>
        </p:nvSpPr>
        <p:spPr/>
        <p:txBody>
          <a:bodyPr/>
          <a:lstStyle/>
          <a:p>
            <a:fld id="{6A6030B6-19F3-FC46-AC96-72E7882BAF05}" type="datetimeFigureOut">
              <a:rPr lang="de-DE" smtClean="0"/>
              <a:t>20.11.2023</a:t>
            </a:fld>
            <a:endParaRPr lang="de-DE"/>
          </a:p>
        </p:txBody>
      </p:sp>
      <p:sp>
        <p:nvSpPr>
          <p:cNvPr id="5" name="Fußzeilenplatzhalter 4">
            <a:extLst>
              <a:ext uri="{FF2B5EF4-FFF2-40B4-BE49-F238E27FC236}">
                <a16:creationId xmlns:a16="http://schemas.microsoft.com/office/drawing/2014/main" id="{86170126-C0AD-F446-2351-1158F28A4A1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AC981E-4EF2-3534-5125-420A70DEDBA5}"/>
              </a:ext>
            </a:extLst>
          </p:cNvPr>
          <p:cNvSpPr>
            <a:spLocks noGrp="1"/>
          </p:cNvSpPr>
          <p:nvPr>
            <p:ph type="sldNum" sz="quarter" idx="12"/>
          </p:nvPr>
        </p:nvSpPr>
        <p:spPr/>
        <p:txBody>
          <a:bodyPr/>
          <a:lstStyle/>
          <a:p>
            <a:fld id="{47383F9E-3640-F04B-829B-E543BC4DAF9B}" type="slidenum">
              <a:rPr lang="de-DE" smtClean="0"/>
              <a:t>‹Nr.›</a:t>
            </a:fld>
            <a:endParaRPr lang="de-DE"/>
          </a:p>
        </p:txBody>
      </p:sp>
    </p:spTree>
    <p:extLst>
      <p:ext uri="{BB962C8B-B14F-4D97-AF65-F5344CB8AC3E}">
        <p14:creationId xmlns:p14="http://schemas.microsoft.com/office/powerpoint/2010/main" val="8118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D9920-2EFF-4168-CA97-5AADF4F74CA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0C0DF6C-3B95-844E-AB9D-42C0593829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8279707-B3C2-D751-BEFB-12661A164B4C}"/>
              </a:ext>
            </a:extLst>
          </p:cNvPr>
          <p:cNvSpPr>
            <a:spLocks noGrp="1"/>
          </p:cNvSpPr>
          <p:nvPr>
            <p:ph type="dt" sz="half" idx="10"/>
          </p:nvPr>
        </p:nvSpPr>
        <p:spPr/>
        <p:txBody>
          <a:bodyPr/>
          <a:lstStyle/>
          <a:p>
            <a:fld id="{6A6030B6-19F3-FC46-AC96-72E7882BAF05}" type="datetimeFigureOut">
              <a:rPr lang="de-DE" smtClean="0"/>
              <a:t>20.11.2023</a:t>
            </a:fld>
            <a:endParaRPr lang="de-DE"/>
          </a:p>
        </p:txBody>
      </p:sp>
      <p:sp>
        <p:nvSpPr>
          <p:cNvPr id="5" name="Fußzeilenplatzhalter 4">
            <a:extLst>
              <a:ext uri="{FF2B5EF4-FFF2-40B4-BE49-F238E27FC236}">
                <a16:creationId xmlns:a16="http://schemas.microsoft.com/office/drawing/2014/main" id="{E819542E-3554-F1D6-1873-B4843B0F9F6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82B6BD-AEF8-25A3-9046-2319E557B7EE}"/>
              </a:ext>
            </a:extLst>
          </p:cNvPr>
          <p:cNvSpPr>
            <a:spLocks noGrp="1"/>
          </p:cNvSpPr>
          <p:nvPr>
            <p:ph type="sldNum" sz="quarter" idx="12"/>
          </p:nvPr>
        </p:nvSpPr>
        <p:spPr/>
        <p:txBody>
          <a:bodyPr/>
          <a:lstStyle/>
          <a:p>
            <a:fld id="{47383F9E-3640-F04B-829B-E543BC4DAF9B}" type="slidenum">
              <a:rPr lang="de-DE" smtClean="0"/>
              <a:t>‹Nr.›</a:t>
            </a:fld>
            <a:endParaRPr lang="de-DE"/>
          </a:p>
        </p:txBody>
      </p:sp>
    </p:spTree>
    <p:extLst>
      <p:ext uri="{BB962C8B-B14F-4D97-AF65-F5344CB8AC3E}">
        <p14:creationId xmlns:p14="http://schemas.microsoft.com/office/powerpoint/2010/main" val="384908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B26B6-9FA4-0319-3305-ABEE8346BE9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706E130-4955-E266-51CC-99F7899C0D1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9A49102-39E7-4921-2D33-0F28F52ECC0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CF26AE0-BC9D-D4C1-D429-3B0896AE045F}"/>
              </a:ext>
            </a:extLst>
          </p:cNvPr>
          <p:cNvSpPr>
            <a:spLocks noGrp="1"/>
          </p:cNvSpPr>
          <p:nvPr>
            <p:ph type="dt" sz="half" idx="10"/>
          </p:nvPr>
        </p:nvSpPr>
        <p:spPr/>
        <p:txBody>
          <a:bodyPr/>
          <a:lstStyle/>
          <a:p>
            <a:fld id="{6A6030B6-19F3-FC46-AC96-72E7882BAF05}" type="datetimeFigureOut">
              <a:rPr lang="de-DE" smtClean="0"/>
              <a:t>20.11.2023</a:t>
            </a:fld>
            <a:endParaRPr lang="de-DE"/>
          </a:p>
        </p:txBody>
      </p:sp>
      <p:sp>
        <p:nvSpPr>
          <p:cNvPr id="6" name="Fußzeilenplatzhalter 5">
            <a:extLst>
              <a:ext uri="{FF2B5EF4-FFF2-40B4-BE49-F238E27FC236}">
                <a16:creationId xmlns:a16="http://schemas.microsoft.com/office/drawing/2014/main" id="{2389C2F7-53CD-E668-0DB0-40F6C7AA769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C72B8E-A4D1-FA69-31BB-C4B39BE1BF5F}"/>
              </a:ext>
            </a:extLst>
          </p:cNvPr>
          <p:cNvSpPr>
            <a:spLocks noGrp="1"/>
          </p:cNvSpPr>
          <p:nvPr>
            <p:ph type="sldNum" sz="quarter" idx="12"/>
          </p:nvPr>
        </p:nvSpPr>
        <p:spPr/>
        <p:txBody>
          <a:bodyPr/>
          <a:lstStyle/>
          <a:p>
            <a:fld id="{47383F9E-3640-F04B-829B-E543BC4DAF9B}" type="slidenum">
              <a:rPr lang="de-DE" smtClean="0"/>
              <a:t>‹Nr.›</a:t>
            </a:fld>
            <a:endParaRPr lang="de-DE"/>
          </a:p>
        </p:txBody>
      </p:sp>
    </p:spTree>
    <p:extLst>
      <p:ext uri="{BB962C8B-B14F-4D97-AF65-F5344CB8AC3E}">
        <p14:creationId xmlns:p14="http://schemas.microsoft.com/office/powerpoint/2010/main" val="114734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8E65E-FD3A-306A-6B65-DD357585C40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1A35460-CCEE-4A7B-1672-0989B80E5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E92E32B-1C18-6478-AD9D-63B83BCDC14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0D4795-723F-C578-3F00-4367FDEB7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3A7A14-8C9E-0970-7855-CDD0A4BCA76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3A54713-7DC2-2795-B0DC-C4917198EF21}"/>
              </a:ext>
            </a:extLst>
          </p:cNvPr>
          <p:cNvSpPr>
            <a:spLocks noGrp="1"/>
          </p:cNvSpPr>
          <p:nvPr>
            <p:ph type="dt" sz="half" idx="10"/>
          </p:nvPr>
        </p:nvSpPr>
        <p:spPr/>
        <p:txBody>
          <a:bodyPr/>
          <a:lstStyle/>
          <a:p>
            <a:fld id="{6A6030B6-19F3-FC46-AC96-72E7882BAF05}" type="datetimeFigureOut">
              <a:rPr lang="de-DE" smtClean="0"/>
              <a:t>20.11.2023</a:t>
            </a:fld>
            <a:endParaRPr lang="de-DE"/>
          </a:p>
        </p:txBody>
      </p:sp>
      <p:sp>
        <p:nvSpPr>
          <p:cNvPr id="8" name="Fußzeilenplatzhalter 7">
            <a:extLst>
              <a:ext uri="{FF2B5EF4-FFF2-40B4-BE49-F238E27FC236}">
                <a16:creationId xmlns:a16="http://schemas.microsoft.com/office/drawing/2014/main" id="{CB634596-898A-4D81-7036-D098FE41A22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5275C7D-F78F-4346-E930-368BA0FEB637}"/>
              </a:ext>
            </a:extLst>
          </p:cNvPr>
          <p:cNvSpPr>
            <a:spLocks noGrp="1"/>
          </p:cNvSpPr>
          <p:nvPr>
            <p:ph type="sldNum" sz="quarter" idx="12"/>
          </p:nvPr>
        </p:nvSpPr>
        <p:spPr/>
        <p:txBody>
          <a:bodyPr/>
          <a:lstStyle/>
          <a:p>
            <a:fld id="{47383F9E-3640-F04B-829B-E543BC4DAF9B}" type="slidenum">
              <a:rPr lang="de-DE" smtClean="0"/>
              <a:t>‹Nr.›</a:t>
            </a:fld>
            <a:endParaRPr lang="de-DE"/>
          </a:p>
        </p:txBody>
      </p:sp>
    </p:spTree>
    <p:extLst>
      <p:ext uri="{BB962C8B-B14F-4D97-AF65-F5344CB8AC3E}">
        <p14:creationId xmlns:p14="http://schemas.microsoft.com/office/powerpoint/2010/main" val="207022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F8030-9A70-BDDC-6F3D-8328A6EDC68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4D82663-359C-AB44-0FEA-62E971047AAE}"/>
              </a:ext>
            </a:extLst>
          </p:cNvPr>
          <p:cNvSpPr>
            <a:spLocks noGrp="1"/>
          </p:cNvSpPr>
          <p:nvPr>
            <p:ph type="dt" sz="half" idx="10"/>
          </p:nvPr>
        </p:nvSpPr>
        <p:spPr/>
        <p:txBody>
          <a:bodyPr/>
          <a:lstStyle/>
          <a:p>
            <a:fld id="{6A6030B6-19F3-FC46-AC96-72E7882BAF05}" type="datetimeFigureOut">
              <a:rPr lang="de-DE" smtClean="0"/>
              <a:t>20.11.2023</a:t>
            </a:fld>
            <a:endParaRPr lang="de-DE"/>
          </a:p>
        </p:txBody>
      </p:sp>
      <p:sp>
        <p:nvSpPr>
          <p:cNvPr id="4" name="Fußzeilenplatzhalter 3">
            <a:extLst>
              <a:ext uri="{FF2B5EF4-FFF2-40B4-BE49-F238E27FC236}">
                <a16:creationId xmlns:a16="http://schemas.microsoft.com/office/drawing/2014/main" id="{A7CC2D75-072A-9D17-D371-30C84789669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1BEBCB5-A8DB-447A-EF73-601F65C71FC6}"/>
              </a:ext>
            </a:extLst>
          </p:cNvPr>
          <p:cNvSpPr>
            <a:spLocks noGrp="1"/>
          </p:cNvSpPr>
          <p:nvPr>
            <p:ph type="sldNum" sz="quarter" idx="12"/>
          </p:nvPr>
        </p:nvSpPr>
        <p:spPr/>
        <p:txBody>
          <a:bodyPr/>
          <a:lstStyle/>
          <a:p>
            <a:fld id="{47383F9E-3640-F04B-829B-E543BC4DAF9B}" type="slidenum">
              <a:rPr lang="de-DE" smtClean="0"/>
              <a:t>‹Nr.›</a:t>
            </a:fld>
            <a:endParaRPr lang="de-DE"/>
          </a:p>
        </p:txBody>
      </p:sp>
    </p:spTree>
    <p:extLst>
      <p:ext uri="{BB962C8B-B14F-4D97-AF65-F5344CB8AC3E}">
        <p14:creationId xmlns:p14="http://schemas.microsoft.com/office/powerpoint/2010/main" val="27509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FB1F29F-A8BF-8603-DE38-22D919C71DC7}"/>
              </a:ext>
            </a:extLst>
          </p:cNvPr>
          <p:cNvSpPr>
            <a:spLocks noGrp="1"/>
          </p:cNvSpPr>
          <p:nvPr>
            <p:ph type="dt" sz="half" idx="10"/>
          </p:nvPr>
        </p:nvSpPr>
        <p:spPr/>
        <p:txBody>
          <a:bodyPr/>
          <a:lstStyle/>
          <a:p>
            <a:fld id="{6A6030B6-19F3-FC46-AC96-72E7882BAF05}" type="datetimeFigureOut">
              <a:rPr lang="de-DE" smtClean="0"/>
              <a:t>20.11.2023</a:t>
            </a:fld>
            <a:endParaRPr lang="de-DE"/>
          </a:p>
        </p:txBody>
      </p:sp>
      <p:sp>
        <p:nvSpPr>
          <p:cNvPr id="3" name="Fußzeilenplatzhalter 2">
            <a:extLst>
              <a:ext uri="{FF2B5EF4-FFF2-40B4-BE49-F238E27FC236}">
                <a16:creationId xmlns:a16="http://schemas.microsoft.com/office/drawing/2014/main" id="{08AF60DE-433C-8B31-2071-4D6B8BA51E8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8B99BD9-8279-5FA9-CC63-FCD4F4E242A9}"/>
              </a:ext>
            </a:extLst>
          </p:cNvPr>
          <p:cNvSpPr>
            <a:spLocks noGrp="1"/>
          </p:cNvSpPr>
          <p:nvPr>
            <p:ph type="sldNum" sz="quarter" idx="12"/>
          </p:nvPr>
        </p:nvSpPr>
        <p:spPr/>
        <p:txBody>
          <a:bodyPr/>
          <a:lstStyle/>
          <a:p>
            <a:fld id="{47383F9E-3640-F04B-829B-E543BC4DAF9B}" type="slidenum">
              <a:rPr lang="de-DE" smtClean="0"/>
              <a:t>‹Nr.›</a:t>
            </a:fld>
            <a:endParaRPr lang="de-DE"/>
          </a:p>
        </p:txBody>
      </p:sp>
    </p:spTree>
    <p:extLst>
      <p:ext uri="{BB962C8B-B14F-4D97-AF65-F5344CB8AC3E}">
        <p14:creationId xmlns:p14="http://schemas.microsoft.com/office/powerpoint/2010/main" val="88420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2636D-FAC0-F0AE-9DA8-B45251EE66B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BB48284-BE5D-59CE-4065-66D056436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264B265-0D54-C626-FD86-919B9818C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913BA03-DF69-A999-8790-A76D110EB539}"/>
              </a:ext>
            </a:extLst>
          </p:cNvPr>
          <p:cNvSpPr>
            <a:spLocks noGrp="1"/>
          </p:cNvSpPr>
          <p:nvPr>
            <p:ph type="dt" sz="half" idx="10"/>
          </p:nvPr>
        </p:nvSpPr>
        <p:spPr/>
        <p:txBody>
          <a:bodyPr/>
          <a:lstStyle/>
          <a:p>
            <a:fld id="{6A6030B6-19F3-FC46-AC96-72E7882BAF05}" type="datetimeFigureOut">
              <a:rPr lang="de-DE" smtClean="0"/>
              <a:t>20.11.2023</a:t>
            </a:fld>
            <a:endParaRPr lang="de-DE"/>
          </a:p>
        </p:txBody>
      </p:sp>
      <p:sp>
        <p:nvSpPr>
          <p:cNvPr id="6" name="Fußzeilenplatzhalter 5">
            <a:extLst>
              <a:ext uri="{FF2B5EF4-FFF2-40B4-BE49-F238E27FC236}">
                <a16:creationId xmlns:a16="http://schemas.microsoft.com/office/drawing/2014/main" id="{7D1DA1B6-5B3F-D4C9-7EF8-F9F1F17C101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0D4B7EB-202B-A06A-0A08-0CF3828C591E}"/>
              </a:ext>
            </a:extLst>
          </p:cNvPr>
          <p:cNvSpPr>
            <a:spLocks noGrp="1"/>
          </p:cNvSpPr>
          <p:nvPr>
            <p:ph type="sldNum" sz="quarter" idx="12"/>
          </p:nvPr>
        </p:nvSpPr>
        <p:spPr/>
        <p:txBody>
          <a:bodyPr/>
          <a:lstStyle/>
          <a:p>
            <a:fld id="{47383F9E-3640-F04B-829B-E543BC4DAF9B}" type="slidenum">
              <a:rPr lang="de-DE" smtClean="0"/>
              <a:t>‹Nr.›</a:t>
            </a:fld>
            <a:endParaRPr lang="de-DE"/>
          </a:p>
        </p:txBody>
      </p:sp>
    </p:spTree>
    <p:extLst>
      <p:ext uri="{BB962C8B-B14F-4D97-AF65-F5344CB8AC3E}">
        <p14:creationId xmlns:p14="http://schemas.microsoft.com/office/powerpoint/2010/main" val="247037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1F06A-3D52-C579-7975-6AF88087A39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8F62D85-5BBB-C4AD-3208-E74394E4F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2834947-85BC-B22B-0C29-E6A7615A4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DA4EFEE-921D-AC51-D37D-BFA906FFF9D7}"/>
              </a:ext>
            </a:extLst>
          </p:cNvPr>
          <p:cNvSpPr>
            <a:spLocks noGrp="1"/>
          </p:cNvSpPr>
          <p:nvPr>
            <p:ph type="dt" sz="half" idx="10"/>
          </p:nvPr>
        </p:nvSpPr>
        <p:spPr/>
        <p:txBody>
          <a:bodyPr/>
          <a:lstStyle/>
          <a:p>
            <a:fld id="{6A6030B6-19F3-FC46-AC96-72E7882BAF05}" type="datetimeFigureOut">
              <a:rPr lang="de-DE" smtClean="0"/>
              <a:t>20.11.2023</a:t>
            </a:fld>
            <a:endParaRPr lang="de-DE"/>
          </a:p>
        </p:txBody>
      </p:sp>
      <p:sp>
        <p:nvSpPr>
          <p:cNvPr id="6" name="Fußzeilenplatzhalter 5">
            <a:extLst>
              <a:ext uri="{FF2B5EF4-FFF2-40B4-BE49-F238E27FC236}">
                <a16:creationId xmlns:a16="http://schemas.microsoft.com/office/drawing/2014/main" id="{940CD9BF-79BA-3D93-B0EB-57C64DB1DDE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F52DD74-5148-EB06-16BF-2C13E362F24D}"/>
              </a:ext>
            </a:extLst>
          </p:cNvPr>
          <p:cNvSpPr>
            <a:spLocks noGrp="1"/>
          </p:cNvSpPr>
          <p:nvPr>
            <p:ph type="sldNum" sz="quarter" idx="12"/>
          </p:nvPr>
        </p:nvSpPr>
        <p:spPr/>
        <p:txBody>
          <a:bodyPr/>
          <a:lstStyle/>
          <a:p>
            <a:fld id="{47383F9E-3640-F04B-829B-E543BC4DAF9B}" type="slidenum">
              <a:rPr lang="de-DE" smtClean="0"/>
              <a:t>‹Nr.›</a:t>
            </a:fld>
            <a:endParaRPr lang="de-DE"/>
          </a:p>
        </p:txBody>
      </p:sp>
    </p:spTree>
    <p:extLst>
      <p:ext uri="{BB962C8B-B14F-4D97-AF65-F5344CB8AC3E}">
        <p14:creationId xmlns:p14="http://schemas.microsoft.com/office/powerpoint/2010/main" val="84814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E529566-1BE0-A314-0549-018705948844}"/>
              </a:ext>
            </a:extLst>
          </p:cNvPr>
          <p:cNvGraphicFramePr>
            <a:graphicFrameLocks noChangeAspect="1"/>
          </p:cNvGraphicFramePr>
          <p:nvPr userDrawn="1">
            <p:custDataLst>
              <p:tags r:id="rId13"/>
            </p:custDataLst>
            <p:extLst>
              <p:ext uri="{D42A27DB-BD31-4B8C-83A1-F6EECF244321}">
                <p14:modId xmlns:p14="http://schemas.microsoft.com/office/powerpoint/2010/main" val="401258501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14" imgW="7772400" imgH="10058400" progId="TCLayout.ActiveDocument.1">
                  <p:embed/>
                </p:oleObj>
              </mc:Choice>
              <mc:Fallback>
                <p:oleObj name="think-cell Folie" r:id="rId14" imgW="7772400" imgH="10058400" progId="TCLayout.ActiveDocument.1">
                  <p:embed/>
                  <p:pic>
                    <p:nvPicPr>
                      <p:cNvPr id="8" name="think-cell data - do not delete" hidden="1">
                        <a:extLst>
                          <a:ext uri="{FF2B5EF4-FFF2-40B4-BE49-F238E27FC236}">
                            <a16:creationId xmlns:a16="http://schemas.microsoft.com/office/drawing/2014/main" id="{9E529566-1BE0-A314-0549-018705948844}"/>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35AED4ED-9CF6-62D6-10E5-171947251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3D5345E-5769-5F04-501E-D06638D56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48F6619-2001-F49E-6F6E-6A937843AA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030B6-19F3-FC46-AC96-72E7882BAF05}" type="datetimeFigureOut">
              <a:rPr lang="de-DE" smtClean="0"/>
              <a:t>20.11.2023</a:t>
            </a:fld>
            <a:endParaRPr lang="de-DE"/>
          </a:p>
        </p:txBody>
      </p:sp>
      <p:sp>
        <p:nvSpPr>
          <p:cNvPr id="5" name="Fußzeilenplatzhalter 4">
            <a:extLst>
              <a:ext uri="{FF2B5EF4-FFF2-40B4-BE49-F238E27FC236}">
                <a16:creationId xmlns:a16="http://schemas.microsoft.com/office/drawing/2014/main" id="{051CEBAD-1A29-26E1-2D1D-54359045C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E08D5A7-30E7-7A81-283E-EEE74047A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83F9E-3640-F04B-829B-E543BC4DAF9B}" type="slidenum">
              <a:rPr lang="de-DE" smtClean="0"/>
              <a:t>‹Nr.›</a:t>
            </a:fld>
            <a:endParaRPr lang="de-DE"/>
          </a:p>
        </p:txBody>
      </p:sp>
    </p:spTree>
    <p:extLst>
      <p:ext uri="{BB962C8B-B14F-4D97-AF65-F5344CB8AC3E}">
        <p14:creationId xmlns:p14="http://schemas.microsoft.com/office/powerpoint/2010/main" val="396107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9.jpe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9.jpeg"/><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9.jpe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9.jpe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9.jpe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9.jpeg"/><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9.jpeg"/><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9.jpeg"/><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3.bin"/><Relationship Id="rId7"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9.jpeg"/><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9.jpeg"/><Relationship Id="rId5" Type="http://schemas.openxmlformats.org/officeDocument/2006/relationships/image" Target="../media/image25.jpeg"/><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9.jpeg"/><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9.jpeg"/><Relationship Id="rId5" Type="http://schemas.openxmlformats.org/officeDocument/2006/relationships/hyperlink" Target="http://www.faz-institut.de/" TargetMode="Externa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9.jpeg"/><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9.jpeg"/><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9.jpeg"/><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9.jpeg"/><Relationship Id="rId5" Type="http://schemas.openxmlformats.org/officeDocument/2006/relationships/image" Target="../media/image32.png"/><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hyperlink" Target="http://www.meetdrk.com/" TargetMode="External"/><Relationship Id="rId5" Type="http://schemas.openxmlformats.org/officeDocument/2006/relationships/hyperlink" Target="mailto:gero.kalt@gmx.de" TargetMode="Externa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9.jpe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jpe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9.jpe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jpe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jpe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9.jpe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D7D7AF0-7DEA-5156-0F85-5D6470554143}"/>
              </a:ext>
            </a:extLst>
          </p:cNvPr>
          <p:cNvGraphicFramePr>
            <a:graphicFrameLocks noChangeAspect="1"/>
          </p:cNvGraphicFramePr>
          <p:nvPr>
            <p:custDataLst>
              <p:tags r:id="rId1"/>
            </p:custDataLst>
            <p:extLst>
              <p:ext uri="{D42A27DB-BD31-4B8C-83A1-F6EECF244321}">
                <p14:modId xmlns:p14="http://schemas.microsoft.com/office/powerpoint/2010/main" val="343051334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0" name="think-cell data - do not delete" hidden="1">
                        <a:extLst>
                          <a:ext uri="{FF2B5EF4-FFF2-40B4-BE49-F238E27FC236}">
                            <a16:creationId xmlns:a16="http://schemas.microsoft.com/office/drawing/2014/main" id="{0D7D7AF0-7DEA-5156-0F85-5D647055414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54A67E7-EE96-9AD3-BEF8-D2685A3FB5ED}"/>
              </a:ext>
            </a:extLst>
          </p:cNvPr>
          <p:cNvSpPr>
            <a:spLocks noGrp="1"/>
          </p:cNvSpPr>
          <p:nvPr>
            <p:ph type="ctrTitle"/>
          </p:nvPr>
        </p:nvSpPr>
        <p:spPr>
          <a:xfrm>
            <a:off x="5393294" y="2223640"/>
            <a:ext cx="5359004" cy="1287221"/>
          </a:xfrm>
        </p:spPr>
        <p:txBody>
          <a:bodyPr vert="horz">
            <a:normAutofit/>
          </a:bodyPr>
          <a:lstStyle/>
          <a:p>
            <a:r>
              <a:rPr lang="de-DE" sz="4000" b="1" dirty="0">
                <a:latin typeface="Trebuchet MS" panose="020B0603020202020204" pitchFamily="34" charset="0"/>
              </a:rPr>
              <a:t>Willkommen bei</a:t>
            </a:r>
            <a:br>
              <a:rPr lang="de-DE" sz="4000" b="1" dirty="0">
                <a:latin typeface="Trebuchet MS" panose="020B0603020202020204" pitchFamily="34" charset="0"/>
              </a:rPr>
            </a:br>
            <a:r>
              <a:rPr lang="de-DE" sz="4000" b="1" dirty="0">
                <a:latin typeface="Trebuchet MS" panose="020B0603020202020204" pitchFamily="34" charset="0"/>
              </a:rPr>
              <a:t> „</a:t>
            </a:r>
            <a:r>
              <a:rPr lang="de-DE" sz="4000" b="1" dirty="0" err="1">
                <a:latin typeface="Trebuchet MS" panose="020B0603020202020204" pitchFamily="34" charset="0"/>
              </a:rPr>
              <a:t>Perfect</a:t>
            </a:r>
            <a:r>
              <a:rPr lang="de-DE" sz="4000" b="1" dirty="0">
                <a:latin typeface="Trebuchet MS" panose="020B0603020202020204" pitchFamily="34" charset="0"/>
              </a:rPr>
              <a:t> Fit </a:t>
            </a:r>
            <a:r>
              <a:rPr lang="de-DE" sz="4000" b="1" dirty="0" err="1">
                <a:latin typeface="Trebuchet MS" panose="020B0603020202020204" pitchFamily="34" charset="0"/>
              </a:rPr>
              <a:t>Consult</a:t>
            </a:r>
            <a:r>
              <a:rPr lang="de-DE" sz="4000" b="1" dirty="0">
                <a:latin typeface="Trebuchet MS" panose="020B0603020202020204" pitchFamily="34" charset="0"/>
              </a:rPr>
              <a:t>“</a:t>
            </a:r>
            <a:endParaRPr lang="de-DE" sz="4000" dirty="0"/>
          </a:p>
        </p:txBody>
      </p:sp>
      <p:sp>
        <p:nvSpPr>
          <p:cNvPr id="3" name="Untertitel 2">
            <a:extLst>
              <a:ext uri="{FF2B5EF4-FFF2-40B4-BE49-F238E27FC236}">
                <a16:creationId xmlns:a16="http://schemas.microsoft.com/office/drawing/2014/main" id="{4AFB9187-E6C1-B35F-33AB-3B6AB3BCCBFF}"/>
              </a:ext>
            </a:extLst>
          </p:cNvPr>
          <p:cNvSpPr>
            <a:spLocks noGrp="1"/>
          </p:cNvSpPr>
          <p:nvPr>
            <p:ph type="subTitle" idx="1"/>
          </p:nvPr>
        </p:nvSpPr>
        <p:spPr>
          <a:xfrm>
            <a:off x="4474999" y="3663164"/>
            <a:ext cx="7195594" cy="997962"/>
          </a:xfrm>
        </p:spPr>
        <p:txBody>
          <a:bodyPr anchor="ctr">
            <a:normAutofit/>
          </a:bodyPr>
          <a:lstStyle/>
          <a:p>
            <a:r>
              <a:rPr lang="de-DE" sz="2000" b="1" dirty="0">
                <a:solidFill>
                  <a:schemeClr val="tx1"/>
                </a:solidFill>
                <a:latin typeface="Trebuchet MS" panose="020B0603020202020204" pitchFamily="34" charset="0"/>
              </a:rPr>
              <a:t>Personal- und Strategieberatung </a:t>
            </a:r>
            <a:br>
              <a:rPr lang="de-DE" sz="2000" b="1" dirty="0">
                <a:solidFill>
                  <a:schemeClr val="tx1"/>
                </a:solidFill>
                <a:latin typeface="Trebuchet MS" panose="020B0603020202020204" pitchFamily="34" charset="0"/>
              </a:rPr>
            </a:br>
            <a:r>
              <a:rPr lang="de-DE" sz="2000" b="1" dirty="0">
                <a:solidFill>
                  <a:schemeClr val="tx1"/>
                </a:solidFill>
                <a:latin typeface="Trebuchet MS" panose="020B0603020202020204" pitchFamily="34" charset="0"/>
              </a:rPr>
              <a:t>für Entscheider in Marketing und Kommunikation</a:t>
            </a:r>
            <a:endParaRPr lang="de-DE" sz="2000" b="1" dirty="0">
              <a:solidFill>
                <a:schemeClr val="tx1"/>
              </a:solidFill>
            </a:endParaRPr>
          </a:p>
        </p:txBody>
      </p:sp>
      <p:sp>
        <p:nvSpPr>
          <p:cNvPr id="6" name="Titel 1">
            <a:extLst>
              <a:ext uri="{FF2B5EF4-FFF2-40B4-BE49-F238E27FC236}">
                <a16:creationId xmlns:a16="http://schemas.microsoft.com/office/drawing/2014/main" id="{8042DA7D-10AC-665B-4618-4FFA685646A2}"/>
              </a:ext>
            </a:extLst>
          </p:cNvPr>
          <p:cNvSpPr txBox="1">
            <a:spLocks/>
          </p:cNvSpPr>
          <p:nvPr/>
        </p:nvSpPr>
        <p:spPr>
          <a:xfrm>
            <a:off x="0" y="3990749"/>
            <a:ext cx="12198625" cy="12872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000" kern="1200">
                <a:solidFill>
                  <a:schemeClr val="accent4">
                    <a:lumMod val="60000"/>
                    <a:lumOff val="40000"/>
                  </a:schemeClr>
                </a:solidFill>
                <a:latin typeface="Trebuchet MS" panose="020B0703020202090204" pitchFamily="34" charset="0"/>
                <a:ea typeface="+mj-ea"/>
                <a:cs typeface="+mj-cs"/>
              </a:defRPr>
            </a:lvl1pPr>
          </a:lstStyle>
          <a:p>
            <a:endParaRPr lang="de-DE" sz="3600" b="1" dirty="0">
              <a:solidFill>
                <a:schemeClr val="tx1"/>
              </a:solidFill>
              <a:latin typeface="Trebuchet MS" panose="020B0603020202020204" pitchFamily="34" charset="0"/>
            </a:endParaRPr>
          </a:p>
        </p:txBody>
      </p:sp>
      <p:sp>
        <p:nvSpPr>
          <p:cNvPr id="25" name="Rechteck 24">
            <a:extLst>
              <a:ext uri="{FF2B5EF4-FFF2-40B4-BE49-F238E27FC236}">
                <a16:creationId xmlns:a16="http://schemas.microsoft.com/office/drawing/2014/main" id="{4BAC6B49-1F19-17A7-8853-12B860B73A98}"/>
              </a:ext>
            </a:extLst>
          </p:cNvPr>
          <p:cNvSpPr/>
          <p:nvPr/>
        </p:nvSpPr>
        <p:spPr>
          <a:xfrm>
            <a:off x="0" y="1"/>
            <a:ext cx="394696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descr="Ein Bild, das Text, Rechteck, Screenshot, Schrift enthält.&#10;&#10;Automatisch generierte Beschreibung">
            <a:extLst>
              <a:ext uri="{FF2B5EF4-FFF2-40B4-BE49-F238E27FC236}">
                <a16:creationId xmlns:a16="http://schemas.microsoft.com/office/drawing/2014/main" id="{0AA7747E-FCB1-C4E1-543B-0595240A3BBD}"/>
              </a:ext>
            </a:extLst>
          </p:cNvPr>
          <p:cNvPicPr>
            <a:picLocks noChangeAspect="1"/>
          </p:cNvPicPr>
          <p:nvPr/>
        </p:nvPicPr>
        <p:blipFill>
          <a:blip r:embed="rId6"/>
          <a:stretch>
            <a:fillRect/>
          </a:stretch>
        </p:blipFill>
        <p:spPr>
          <a:xfrm>
            <a:off x="407140" y="2065845"/>
            <a:ext cx="3132685" cy="2726310"/>
          </a:xfrm>
          <a:prstGeom prst="rect">
            <a:avLst/>
          </a:prstGeom>
        </p:spPr>
      </p:pic>
      <p:sp>
        <p:nvSpPr>
          <p:cNvPr id="4" name="Textfeld 3">
            <a:extLst>
              <a:ext uri="{FF2B5EF4-FFF2-40B4-BE49-F238E27FC236}">
                <a16:creationId xmlns:a16="http://schemas.microsoft.com/office/drawing/2014/main" id="{7D0D58FF-A7EB-BFE5-D3C7-F49E4F9DFBF2}"/>
              </a:ext>
            </a:extLst>
          </p:cNvPr>
          <p:cNvSpPr txBox="1"/>
          <p:nvPr/>
        </p:nvSpPr>
        <p:spPr>
          <a:xfrm>
            <a:off x="10540031" y="6191395"/>
            <a:ext cx="1277367" cy="276999"/>
          </a:xfrm>
          <a:prstGeom prst="rect">
            <a:avLst/>
          </a:prstGeom>
          <a:noFill/>
        </p:spPr>
        <p:txBody>
          <a:bodyPr wrap="square" rtlCol="0">
            <a:spAutoFit/>
          </a:bodyPr>
          <a:lstStyle/>
          <a:p>
            <a:r>
              <a:rPr lang="de-DE" sz="1200" dirty="0">
                <a:latin typeface="Trebuchet MS" panose="020B0603020202020204" pitchFamily="34" charset="0"/>
              </a:rPr>
              <a:t>20.11.2023</a:t>
            </a:r>
          </a:p>
        </p:txBody>
      </p:sp>
    </p:spTree>
    <p:extLst>
      <p:ext uri="{BB962C8B-B14F-4D97-AF65-F5344CB8AC3E}">
        <p14:creationId xmlns:p14="http://schemas.microsoft.com/office/powerpoint/2010/main" val="33556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83DEDAB-A971-9423-9C2E-A10F7C3AC6B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283DEDAB-A971-9423-9C2E-A10F7C3AC6BC}"/>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998A6FC-CB26-7B25-8BEB-6B9E420DE9DF}"/>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Was wir tun – unser Angebot für Sie (3)</a:t>
            </a:r>
            <a:endParaRPr lang="de-DE" dirty="0"/>
          </a:p>
        </p:txBody>
      </p:sp>
      <p:sp>
        <p:nvSpPr>
          <p:cNvPr id="3" name="Inhaltsplatzhalter 2">
            <a:extLst>
              <a:ext uri="{FF2B5EF4-FFF2-40B4-BE49-F238E27FC236}">
                <a16:creationId xmlns:a16="http://schemas.microsoft.com/office/drawing/2014/main" id="{EB167CB7-79B7-DF31-95A8-DDF30F309BFE}"/>
              </a:ext>
            </a:extLst>
          </p:cNvPr>
          <p:cNvSpPr>
            <a:spLocks noGrp="1"/>
          </p:cNvSpPr>
          <p:nvPr>
            <p:ph idx="1"/>
          </p:nvPr>
        </p:nvSpPr>
        <p:spPr/>
        <p:txBody>
          <a:bodyPr>
            <a:normAutofit fontScale="92500" lnSpcReduction="10000"/>
          </a:bodyPr>
          <a:lstStyle/>
          <a:p>
            <a:pPr marL="0" indent="0">
              <a:lnSpc>
                <a:spcPct val="107000"/>
              </a:lnSpc>
              <a:spcAft>
                <a:spcPts val="750"/>
              </a:spcAft>
              <a:buNone/>
            </a:pPr>
            <a:r>
              <a:rPr lang="de-DE" sz="1500" b="1" dirty="0">
                <a:latin typeface="Trebuchet MS" panose="020B0603020202020204" pitchFamily="34" charset="0"/>
                <a:ea typeface="Calibri" panose="020F0502020204030204" pitchFamily="34" charset="0"/>
                <a:cs typeface="Calibri" panose="020F0502020204030204" pitchFamily="34" charset="0"/>
              </a:rPr>
              <a:t>3. Projekte / Konzepte / Beratung</a:t>
            </a:r>
          </a:p>
          <a:p>
            <a:pPr marL="0" indent="0">
              <a:lnSpc>
                <a:spcPct val="107000"/>
              </a:lnSpc>
              <a:spcAft>
                <a:spcPts val="750"/>
              </a:spcAft>
              <a:buNone/>
            </a:pPr>
            <a:r>
              <a:rPr lang="de-DE" sz="1500" u="sng" dirty="0">
                <a:latin typeface="Trebuchet MS" panose="020B0603020202020204" pitchFamily="34" charset="0"/>
                <a:ea typeface="Calibri" panose="020F0502020204030204" pitchFamily="34" charset="0"/>
                <a:cs typeface="Calibri" panose="020F0502020204030204" pitchFamily="34" charset="0"/>
              </a:rPr>
              <a:t>Beispielhafte Fragestellungen:</a:t>
            </a:r>
          </a:p>
          <a:p>
            <a:pPr marL="0" indent="0">
              <a:lnSpc>
                <a:spcPct val="107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Sie leiten die Kommunikation und suchen einen erfahrenen Berater, der für Sie eine langfristige Kommunikationsstrategie entwickelt, die auf einem integrierten Zusammenspiel von Marketing und Öffentlichkeitsarbeit beruht?</a:t>
            </a:r>
          </a:p>
          <a:p>
            <a:pPr marL="0" indent="0">
              <a:lnSpc>
                <a:spcPct val="107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Sie suchen ein Konzept, um Ihre wichtigsten Zielgruppen optimal ansprechen zu können und wollen aus Kapazitätsgründen externen Sachverstand einbeziehen?</a:t>
            </a:r>
          </a:p>
          <a:p>
            <a:pPr marL="0" indent="0">
              <a:lnSpc>
                <a:spcPct val="107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Sie möchten ihre internen Strukturen neu aufstellen, Berichtslinien neu definieren und Abläufe mit Unterstützung von digitalen Tools zukunftsfähig aufstellen? </a:t>
            </a:r>
          </a:p>
          <a:p>
            <a:pPr marL="0" indent="0">
              <a:lnSpc>
                <a:spcPct val="107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Sie planen eine Ausschreibung für das beste digitale KI-Tool zur Ermittlung Ihrer Reputation? </a:t>
            </a:r>
          </a:p>
          <a:p>
            <a:pPr marL="0" indent="0">
              <a:lnSpc>
                <a:spcPct val="107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Sie suchen eine Redaktion, die Ihr Kundenmagazin, die Homepage oder einen Newsletter relauncht?</a:t>
            </a:r>
          </a:p>
          <a:p>
            <a:pPr marL="0" indent="0">
              <a:lnSpc>
                <a:spcPct val="107000"/>
              </a:lnSpc>
              <a:spcAft>
                <a:spcPts val="750"/>
              </a:spcAft>
              <a:buNone/>
            </a:pPr>
            <a:r>
              <a:rPr lang="de-DE" sz="1500" b="0" i="0" dirty="0">
                <a:solidFill>
                  <a:srgbClr val="333333"/>
                </a:solidFill>
                <a:effectLst/>
                <a:latin typeface="Trebuchet MS" panose="020B0603020202020204" pitchFamily="34" charset="0"/>
              </a:rPr>
              <a:t>Sie wollen Ihren CEO dauerhaft kompetenter, positiver und authentischer präsentieren sowie langfristig perfekt in die Medien bringen und suchen einen gestandenen Coach und Medienkenner auf Augenhöhe?</a:t>
            </a:r>
            <a:endParaRPr lang="de-DE" sz="1500" dirty="0">
              <a:latin typeface="Trebuchet MS" panose="020B0603020202020204" pitchFamily="34" charset="0"/>
              <a:ea typeface="Calibri" panose="020F0502020204030204" pitchFamily="34" charset="0"/>
              <a:cs typeface="Calibri" panose="020F0502020204030204" pitchFamily="34" charset="0"/>
            </a:endParaRPr>
          </a:p>
          <a:p>
            <a:pPr>
              <a:lnSpc>
                <a:spcPct val="107000"/>
              </a:lnSpc>
              <a:spcAft>
                <a:spcPts val="750"/>
              </a:spcAft>
            </a:pPr>
            <a:endParaRPr lang="de-DE" sz="15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750"/>
              </a:spcAft>
            </a:pPr>
            <a:endParaRPr lang="de-DE" sz="1500" dirty="0">
              <a:latin typeface="Calibri" panose="020F0502020204030204" pitchFamily="34" charset="0"/>
              <a:ea typeface="Calibri" panose="020F0502020204030204" pitchFamily="34" charset="0"/>
              <a:cs typeface="Calibri" panose="020F0502020204030204" pitchFamily="34" charset="0"/>
            </a:endParaRPr>
          </a:p>
          <a:p>
            <a:pPr marL="0" indent="0" rtl="0">
              <a:buNone/>
            </a:pPr>
            <a:endParaRPr lang="de-DE" sz="1500" dirty="0"/>
          </a:p>
          <a:p>
            <a:endParaRPr lang="de-DE" dirty="0"/>
          </a:p>
        </p:txBody>
      </p:sp>
      <p:sp>
        <p:nvSpPr>
          <p:cNvPr id="7" name="Rechtwinkliges Dreieck 6">
            <a:extLst>
              <a:ext uri="{FF2B5EF4-FFF2-40B4-BE49-F238E27FC236}">
                <a16:creationId xmlns:a16="http://schemas.microsoft.com/office/drawing/2014/main" id="{3F73B1C0-C631-C436-0D26-289239BA7505}"/>
              </a:ext>
            </a:extLst>
          </p:cNvPr>
          <p:cNvSpPr/>
          <p:nvPr/>
        </p:nvSpPr>
        <p:spPr>
          <a:xfrm rot="5400000">
            <a:off x="0" y="698"/>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2" descr="Bildvorschau">
            <a:extLst>
              <a:ext uri="{FF2B5EF4-FFF2-40B4-BE49-F238E27FC236}">
                <a16:creationId xmlns:a16="http://schemas.microsoft.com/office/drawing/2014/main" id="{67615D6F-C1F0-F9C1-ED47-7F6DF1C865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2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629209-AFDD-A9AC-80C9-73463B73634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3C629209-AFDD-A9AC-80C9-73463B73634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4CDFDE7-71D4-11A8-CC20-26D2F1EA3204}"/>
              </a:ext>
            </a:extLst>
          </p:cNvPr>
          <p:cNvSpPr>
            <a:spLocks noGrp="1"/>
          </p:cNvSpPr>
          <p:nvPr>
            <p:ph type="title"/>
          </p:nvPr>
        </p:nvSpPr>
        <p:spPr/>
        <p:txBody>
          <a:bodyPr vert="horz"/>
          <a:lstStyle/>
          <a:p>
            <a:r>
              <a:rPr lang="de-DE" sz="2800" b="1">
                <a:solidFill>
                  <a:schemeClr val="accent4">
                    <a:lumMod val="60000"/>
                    <a:lumOff val="40000"/>
                  </a:schemeClr>
                </a:solidFill>
                <a:latin typeface="Trebuchet MS" panose="020B0603020202020204" pitchFamily="34" charset="0"/>
              </a:rPr>
              <a:t>Recruiting</a:t>
            </a:r>
            <a:br>
              <a:rPr lang="de-DE" sz="2800" b="1" dirty="0">
                <a:solidFill>
                  <a:schemeClr val="accent4">
                    <a:lumMod val="60000"/>
                    <a:lumOff val="40000"/>
                  </a:schemeClr>
                </a:solidFill>
                <a:latin typeface="Trebuchet MS" panose="020B0603020202020204" pitchFamily="34" charset="0"/>
              </a:rPr>
            </a:br>
            <a:r>
              <a:rPr lang="de-DE" sz="2800" b="1" dirty="0">
                <a:solidFill>
                  <a:schemeClr val="accent4">
                    <a:lumMod val="60000"/>
                    <a:lumOff val="40000"/>
                  </a:schemeClr>
                </a:solidFill>
                <a:latin typeface="Trebuchet MS" panose="020B0603020202020204" pitchFamily="34" charset="0"/>
              </a:rPr>
              <a:t>Wie wir vorgehen – 7 </a:t>
            </a:r>
            <a:r>
              <a:rPr lang="de-DE" sz="2800" b="1" dirty="0" err="1">
                <a:solidFill>
                  <a:schemeClr val="accent4">
                    <a:lumMod val="60000"/>
                    <a:lumOff val="40000"/>
                  </a:schemeClr>
                </a:solidFill>
                <a:latin typeface="Trebuchet MS" panose="020B0603020202020204" pitchFamily="34" charset="0"/>
              </a:rPr>
              <a:t>steps</a:t>
            </a:r>
            <a:r>
              <a:rPr lang="de-DE" sz="2800" b="1" dirty="0">
                <a:solidFill>
                  <a:schemeClr val="accent4">
                    <a:lumMod val="60000"/>
                    <a:lumOff val="40000"/>
                  </a:schemeClr>
                </a:solidFill>
                <a:latin typeface="Trebuchet MS" panose="020B0603020202020204" pitchFamily="34" charset="0"/>
              </a:rPr>
              <a:t> </a:t>
            </a:r>
            <a:endParaRPr lang="de-DE" dirty="0"/>
          </a:p>
        </p:txBody>
      </p:sp>
      <p:sp>
        <p:nvSpPr>
          <p:cNvPr id="3" name="Inhaltsplatzhalter 2">
            <a:extLst>
              <a:ext uri="{FF2B5EF4-FFF2-40B4-BE49-F238E27FC236}">
                <a16:creationId xmlns:a16="http://schemas.microsoft.com/office/drawing/2014/main" id="{194F6DE2-706D-389D-DA94-B1CBE2023AAA}"/>
              </a:ext>
            </a:extLst>
          </p:cNvPr>
          <p:cNvSpPr>
            <a:spLocks noGrp="1"/>
          </p:cNvSpPr>
          <p:nvPr>
            <p:ph idx="1"/>
          </p:nvPr>
        </p:nvSpPr>
        <p:spPr>
          <a:xfrm>
            <a:off x="838200" y="1825625"/>
            <a:ext cx="10515600" cy="683895"/>
          </a:xfrm>
        </p:spPr>
        <p:txBody>
          <a:bodyPr>
            <a:normAutofit/>
          </a:bodyPr>
          <a:lstStyle/>
          <a:p>
            <a:pPr marL="0" indent="0">
              <a:lnSpc>
                <a:spcPct val="107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Nur selten liegt die perfekte Lösung sofort auf der Hand. Oder ein Wunschkandidat ist nicht verfügbar. Dann gehen wir systematisch vor und bauen zum Beispiel auf unser 7 Schritte Programm:</a:t>
            </a:r>
            <a:endParaRPr lang="de-DE" sz="1500" dirty="0">
              <a:latin typeface="Calibri" panose="020F0502020204030204" pitchFamily="34" charset="0"/>
              <a:ea typeface="Calibri" panose="020F0502020204030204" pitchFamily="34" charset="0"/>
              <a:cs typeface="Calibri" panose="020F0502020204030204" pitchFamily="34" charset="0"/>
            </a:endParaRPr>
          </a:p>
          <a:p>
            <a:pPr marL="0" indent="0" rtl="0">
              <a:buNone/>
            </a:pPr>
            <a:endParaRPr lang="de-DE" sz="1500" dirty="0"/>
          </a:p>
          <a:p>
            <a:pPr marL="0" indent="0">
              <a:buNone/>
            </a:pPr>
            <a:endParaRPr lang="de-DE" sz="1500" dirty="0"/>
          </a:p>
        </p:txBody>
      </p:sp>
      <p:sp>
        <p:nvSpPr>
          <p:cNvPr id="6" name="Rechtwinkliges Dreieck 5">
            <a:extLst>
              <a:ext uri="{FF2B5EF4-FFF2-40B4-BE49-F238E27FC236}">
                <a16:creationId xmlns:a16="http://schemas.microsoft.com/office/drawing/2014/main" id="{FC1C814D-BA56-B290-0087-C7781096ACBE}"/>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20">
            <a:extLst>
              <a:ext uri="{FF2B5EF4-FFF2-40B4-BE49-F238E27FC236}">
                <a16:creationId xmlns:a16="http://schemas.microsoft.com/office/drawing/2014/main" id="{0DB2C161-E8B1-D742-8B8C-EE54D39FC39D}"/>
              </a:ext>
            </a:extLst>
          </p:cNvPr>
          <p:cNvSpPr/>
          <p:nvPr/>
        </p:nvSpPr>
        <p:spPr>
          <a:xfrm>
            <a:off x="919480" y="5644055"/>
            <a:ext cx="1502228" cy="45968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err="1">
                <a:solidFill>
                  <a:schemeClr val="tx1"/>
                </a:solidFill>
                <a:latin typeface="Trebuchet MS" panose="020B0603020202020204" pitchFamily="34" charset="0"/>
                <a:cs typeface="Arial" pitchFamily="34" charset="0"/>
              </a:rPr>
              <a:t>Klienten</a:t>
            </a:r>
            <a:r>
              <a:rPr lang="en-US" altLang="ko-KR" sz="1200" b="1" dirty="0">
                <a:solidFill>
                  <a:schemeClr val="tx1"/>
                </a:solidFill>
                <a:latin typeface="Trebuchet MS" panose="020B0603020202020204" pitchFamily="34" charset="0"/>
                <a:cs typeface="Arial" pitchFamily="34" charset="0"/>
              </a:rPr>
              <a:t>-Briefing</a:t>
            </a:r>
            <a:endParaRPr lang="ko-KR" altLang="en-US" sz="1200" b="1" dirty="0">
              <a:solidFill>
                <a:schemeClr val="tx1"/>
              </a:solidFill>
              <a:latin typeface="Trebuchet MS" panose="020B0603020202020204" pitchFamily="34" charset="0"/>
              <a:cs typeface="Arial" pitchFamily="34" charset="0"/>
            </a:endParaRPr>
          </a:p>
        </p:txBody>
      </p:sp>
      <p:sp>
        <p:nvSpPr>
          <p:cNvPr id="36" name="Textfeld 35">
            <a:extLst>
              <a:ext uri="{FF2B5EF4-FFF2-40B4-BE49-F238E27FC236}">
                <a16:creationId xmlns:a16="http://schemas.microsoft.com/office/drawing/2014/main" id="{C4EBEE5E-9EFA-2A08-B55B-C8B4C2F12D98}"/>
              </a:ext>
            </a:extLst>
          </p:cNvPr>
          <p:cNvSpPr txBox="1"/>
          <p:nvPr/>
        </p:nvSpPr>
        <p:spPr>
          <a:xfrm>
            <a:off x="1502920" y="5211856"/>
            <a:ext cx="335348" cy="400110"/>
          </a:xfrm>
          <a:prstGeom prst="rect">
            <a:avLst/>
          </a:prstGeom>
          <a:noFill/>
        </p:spPr>
        <p:txBody>
          <a:bodyPr wrap="square" rtlCol="0">
            <a:spAutoFit/>
          </a:bodyPr>
          <a:lstStyle/>
          <a:p>
            <a:r>
              <a:rPr lang="de-DE" sz="2000" b="1" dirty="0">
                <a:latin typeface="Trebuchet MS" panose="020B0603020202020204" pitchFamily="34" charset="0"/>
              </a:rPr>
              <a:t>1</a:t>
            </a:r>
          </a:p>
        </p:txBody>
      </p:sp>
      <p:sp>
        <p:nvSpPr>
          <p:cNvPr id="9" name="Rectangle 21">
            <a:extLst>
              <a:ext uri="{FF2B5EF4-FFF2-40B4-BE49-F238E27FC236}">
                <a16:creationId xmlns:a16="http://schemas.microsoft.com/office/drawing/2014/main" id="{8B724076-F834-7205-E6C0-D9319C2F249C}"/>
              </a:ext>
            </a:extLst>
          </p:cNvPr>
          <p:cNvSpPr/>
          <p:nvPr/>
        </p:nvSpPr>
        <p:spPr>
          <a:xfrm>
            <a:off x="2421708" y="5184373"/>
            <a:ext cx="1502228" cy="459683"/>
          </a:xfrm>
          <a:prstGeom prst="roundRect">
            <a:avLst/>
          </a:prstGeom>
          <a:solidFill>
            <a:srgbClr val="77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err="1">
                <a:solidFill>
                  <a:schemeClr val="bg1"/>
                </a:solidFill>
                <a:latin typeface="Trebuchet MS" panose="020B0603020202020204" pitchFamily="34" charset="0"/>
                <a:cs typeface="Arial" pitchFamily="34" charset="0"/>
              </a:rPr>
              <a:t>Persönliches</a:t>
            </a:r>
            <a:r>
              <a:rPr lang="en-US" altLang="ko-KR" sz="1200" b="1" dirty="0">
                <a:solidFill>
                  <a:schemeClr val="bg1"/>
                </a:solidFill>
                <a:latin typeface="Trebuchet MS" panose="020B0603020202020204" pitchFamily="34" charset="0"/>
                <a:cs typeface="Arial" pitchFamily="34" charset="0"/>
              </a:rPr>
              <a:t> </a:t>
            </a:r>
            <a:r>
              <a:rPr lang="en-US" altLang="ko-KR" sz="1200" b="1" dirty="0" err="1">
                <a:solidFill>
                  <a:schemeClr val="bg1"/>
                </a:solidFill>
                <a:latin typeface="Trebuchet MS" panose="020B0603020202020204" pitchFamily="34" charset="0"/>
                <a:cs typeface="Arial" pitchFamily="34" charset="0"/>
              </a:rPr>
              <a:t>Netzwerk</a:t>
            </a:r>
            <a:endParaRPr lang="ko-KR" altLang="en-US" sz="1200" b="1" dirty="0">
              <a:solidFill>
                <a:schemeClr val="bg1"/>
              </a:solidFill>
              <a:latin typeface="Trebuchet MS" panose="020B0603020202020204" pitchFamily="34" charset="0"/>
              <a:cs typeface="Arial" pitchFamily="34" charset="0"/>
            </a:endParaRPr>
          </a:p>
        </p:txBody>
      </p:sp>
      <p:sp>
        <p:nvSpPr>
          <p:cNvPr id="37" name="Textfeld 36">
            <a:extLst>
              <a:ext uri="{FF2B5EF4-FFF2-40B4-BE49-F238E27FC236}">
                <a16:creationId xmlns:a16="http://schemas.microsoft.com/office/drawing/2014/main" id="{D2F350D5-BFA8-C67F-7698-C4AE31881648}"/>
              </a:ext>
            </a:extLst>
          </p:cNvPr>
          <p:cNvSpPr txBox="1"/>
          <p:nvPr/>
        </p:nvSpPr>
        <p:spPr>
          <a:xfrm>
            <a:off x="3005148" y="4754477"/>
            <a:ext cx="335348" cy="400110"/>
          </a:xfrm>
          <a:prstGeom prst="rect">
            <a:avLst/>
          </a:prstGeom>
          <a:noFill/>
        </p:spPr>
        <p:txBody>
          <a:bodyPr wrap="square" rtlCol="0">
            <a:spAutoFit/>
          </a:bodyPr>
          <a:lstStyle/>
          <a:p>
            <a:r>
              <a:rPr lang="de-DE" sz="2000" b="1" dirty="0">
                <a:latin typeface="Trebuchet MS" panose="020B0603020202020204" pitchFamily="34" charset="0"/>
              </a:rPr>
              <a:t>2</a:t>
            </a:r>
          </a:p>
        </p:txBody>
      </p:sp>
      <p:sp>
        <p:nvSpPr>
          <p:cNvPr id="10" name="Rectangle 22">
            <a:extLst>
              <a:ext uri="{FF2B5EF4-FFF2-40B4-BE49-F238E27FC236}">
                <a16:creationId xmlns:a16="http://schemas.microsoft.com/office/drawing/2014/main" id="{C7DC542D-2EBF-EBB5-DEA0-636BFC778AD6}"/>
              </a:ext>
            </a:extLst>
          </p:cNvPr>
          <p:cNvSpPr/>
          <p:nvPr/>
        </p:nvSpPr>
        <p:spPr>
          <a:xfrm>
            <a:off x="3923937" y="4724690"/>
            <a:ext cx="1502228" cy="45968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err="1">
                <a:solidFill>
                  <a:schemeClr val="tx1"/>
                </a:solidFill>
                <a:latin typeface="Trebuchet MS" panose="020B0603020202020204" pitchFamily="34" charset="0"/>
                <a:cs typeface="Arial" pitchFamily="34" charset="0"/>
              </a:rPr>
              <a:t>Professionelle</a:t>
            </a:r>
            <a:r>
              <a:rPr lang="en-US" altLang="ko-KR" sz="1200" b="1" dirty="0">
                <a:solidFill>
                  <a:schemeClr val="tx1"/>
                </a:solidFill>
                <a:latin typeface="Trebuchet MS" panose="020B0603020202020204" pitchFamily="34" charset="0"/>
                <a:cs typeface="Arial" pitchFamily="34" charset="0"/>
              </a:rPr>
              <a:t> </a:t>
            </a:r>
            <a:r>
              <a:rPr lang="en-US" altLang="ko-KR" sz="1200" b="1" dirty="0" err="1">
                <a:solidFill>
                  <a:schemeClr val="tx1"/>
                </a:solidFill>
                <a:latin typeface="Trebuchet MS" panose="020B0603020202020204" pitchFamily="34" charset="0"/>
                <a:cs typeface="Arial" pitchFamily="34" charset="0"/>
              </a:rPr>
              <a:t>Datenbanken</a:t>
            </a:r>
            <a:endParaRPr lang="ko-KR" altLang="en-US" sz="1200" b="1" dirty="0">
              <a:solidFill>
                <a:schemeClr val="tx1"/>
              </a:solidFill>
              <a:latin typeface="Trebuchet MS" panose="020B0603020202020204" pitchFamily="34" charset="0"/>
              <a:cs typeface="Arial" pitchFamily="34" charset="0"/>
            </a:endParaRPr>
          </a:p>
        </p:txBody>
      </p:sp>
      <p:sp>
        <p:nvSpPr>
          <p:cNvPr id="38" name="Textfeld 37">
            <a:extLst>
              <a:ext uri="{FF2B5EF4-FFF2-40B4-BE49-F238E27FC236}">
                <a16:creationId xmlns:a16="http://schemas.microsoft.com/office/drawing/2014/main" id="{247EDF9B-685F-BFA4-C2E8-1B8BB3ABEF08}"/>
              </a:ext>
            </a:extLst>
          </p:cNvPr>
          <p:cNvSpPr txBox="1"/>
          <p:nvPr/>
        </p:nvSpPr>
        <p:spPr>
          <a:xfrm>
            <a:off x="4507377" y="4288915"/>
            <a:ext cx="335348" cy="400110"/>
          </a:xfrm>
          <a:prstGeom prst="rect">
            <a:avLst/>
          </a:prstGeom>
          <a:noFill/>
        </p:spPr>
        <p:txBody>
          <a:bodyPr wrap="square" rtlCol="0">
            <a:spAutoFit/>
          </a:bodyPr>
          <a:lstStyle/>
          <a:p>
            <a:r>
              <a:rPr lang="de-DE" sz="2000" b="1" dirty="0">
                <a:latin typeface="Trebuchet MS" panose="020B0603020202020204" pitchFamily="34" charset="0"/>
              </a:rPr>
              <a:t>3</a:t>
            </a:r>
          </a:p>
        </p:txBody>
      </p:sp>
      <p:sp>
        <p:nvSpPr>
          <p:cNvPr id="11" name="Rectangle 23">
            <a:extLst>
              <a:ext uri="{FF2B5EF4-FFF2-40B4-BE49-F238E27FC236}">
                <a16:creationId xmlns:a16="http://schemas.microsoft.com/office/drawing/2014/main" id="{D893D992-1B5F-71C7-5464-CE989CD601C3}"/>
              </a:ext>
            </a:extLst>
          </p:cNvPr>
          <p:cNvSpPr/>
          <p:nvPr/>
        </p:nvSpPr>
        <p:spPr>
          <a:xfrm>
            <a:off x="5426165" y="4265008"/>
            <a:ext cx="1502228" cy="459683"/>
          </a:xfrm>
          <a:prstGeom prst="roundRect">
            <a:avLst/>
          </a:prstGeom>
          <a:solidFill>
            <a:srgbClr val="77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latin typeface="Trebuchet MS" panose="020B0603020202020204" pitchFamily="34" charset="0"/>
                <a:cs typeface="Arial" pitchFamily="34" charset="0"/>
              </a:rPr>
              <a:t>Personal Profiling (KI)</a:t>
            </a:r>
            <a:endParaRPr lang="ko-KR" altLang="en-US" sz="1200" b="1" dirty="0">
              <a:solidFill>
                <a:schemeClr val="bg1"/>
              </a:solidFill>
              <a:latin typeface="Trebuchet MS" panose="020B0603020202020204" pitchFamily="34" charset="0"/>
              <a:cs typeface="Arial" pitchFamily="34" charset="0"/>
            </a:endParaRPr>
          </a:p>
        </p:txBody>
      </p:sp>
      <p:sp>
        <p:nvSpPr>
          <p:cNvPr id="39" name="Textfeld 38">
            <a:extLst>
              <a:ext uri="{FF2B5EF4-FFF2-40B4-BE49-F238E27FC236}">
                <a16:creationId xmlns:a16="http://schemas.microsoft.com/office/drawing/2014/main" id="{AD6429A0-90CD-274A-6ABF-4403536A3120}"/>
              </a:ext>
            </a:extLst>
          </p:cNvPr>
          <p:cNvSpPr txBox="1"/>
          <p:nvPr/>
        </p:nvSpPr>
        <p:spPr>
          <a:xfrm>
            <a:off x="6009605" y="3849473"/>
            <a:ext cx="335348" cy="400110"/>
          </a:xfrm>
          <a:prstGeom prst="rect">
            <a:avLst/>
          </a:prstGeom>
          <a:noFill/>
        </p:spPr>
        <p:txBody>
          <a:bodyPr wrap="square" rtlCol="0">
            <a:spAutoFit/>
          </a:bodyPr>
          <a:lstStyle/>
          <a:p>
            <a:r>
              <a:rPr lang="de-DE" sz="2000" b="1" dirty="0">
                <a:latin typeface="Trebuchet MS" panose="020B0603020202020204" pitchFamily="34" charset="0"/>
              </a:rPr>
              <a:t>4</a:t>
            </a:r>
          </a:p>
        </p:txBody>
      </p:sp>
      <p:sp>
        <p:nvSpPr>
          <p:cNvPr id="12" name="Rectangle 24">
            <a:extLst>
              <a:ext uri="{FF2B5EF4-FFF2-40B4-BE49-F238E27FC236}">
                <a16:creationId xmlns:a16="http://schemas.microsoft.com/office/drawing/2014/main" id="{7EF1BACD-AFB1-6F87-BD2F-B081EA715600}"/>
              </a:ext>
            </a:extLst>
          </p:cNvPr>
          <p:cNvSpPr/>
          <p:nvPr/>
        </p:nvSpPr>
        <p:spPr>
          <a:xfrm>
            <a:off x="6928394" y="3822201"/>
            <a:ext cx="1502228" cy="45968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err="1">
                <a:solidFill>
                  <a:schemeClr val="tx1"/>
                </a:solidFill>
                <a:latin typeface="Trebuchet MS" panose="020B0603020202020204" pitchFamily="34" charset="0"/>
                <a:cs typeface="Arial" pitchFamily="34" charset="0"/>
              </a:rPr>
              <a:t>Vorselektion</a:t>
            </a:r>
            <a:endParaRPr lang="ko-KR" altLang="en-US" sz="1200" b="1" dirty="0">
              <a:solidFill>
                <a:schemeClr val="tx1"/>
              </a:solidFill>
              <a:latin typeface="Trebuchet MS" panose="020B0603020202020204" pitchFamily="34" charset="0"/>
              <a:cs typeface="Arial" pitchFamily="34" charset="0"/>
            </a:endParaRPr>
          </a:p>
        </p:txBody>
      </p:sp>
      <p:sp>
        <p:nvSpPr>
          <p:cNvPr id="40" name="Textfeld 39">
            <a:extLst>
              <a:ext uri="{FF2B5EF4-FFF2-40B4-BE49-F238E27FC236}">
                <a16:creationId xmlns:a16="http://schemas.microsoft.com/office/drawing/2014/main" id="{D414D748-DA65-58E2-5B9A-BF12F6CD6B7A}"/>
              </a:ext>
            </a:extLst>
          </p:cNvPr>
          <p:cNvSpPr txBox="1"/>
          <p:nvPr/>
        </p:nvSpPr>
        <p:spPr>
          <a:xfrm>
            <a:off x="7511834" y="3392305"/>
            <a:ext cx="335348" cy="400110"/>
          </a:xfrm>
          <a:prstGeom prst="rect">
            <a:avLst/>
          </a:prstGeom>
          <a:noFill/>
        </p:spPr>
        <p:txBody>
          <a:bodyPr wrap="square" rtlCol="0">
            <a:spAutoFit/>
          </a:bodyPr>
          <a:lstStyle/>
          <a:p>
            <a:r>
              <a:rPr lang="de-DE" sz="2000" b="1" dirty="0">
                <a:latin typeface="Trebuchet MS" panose="020B0603020202020204" pitchFamily="34" charset="0"/>
              </a:rPr>
              <a:t>5</a:t>
            </a:r>
          </a:p>
        </p:txBody>
      </p:sp>
      <p:sp>
        <p:nvSpPr>
          <p:cNvPr id="29" name="Rectangle 23">
            <a:extLst>
              <a:ext uri="{FF2B5EF4-FFF2-40B4-BE49-F238E27FC236}">
                <a16:creationId xmlns:a16="http://schemas.microsoft.com/office/drawing/2014/main" id="{AF12B250-7253-8B2A-4934-2749015B0C9E}"/>
              </a:ext>
            </a:extLst>
          </p:cNvPr>
          <p:cNvSpPr/>
          <p:nvPr/>
        </p:nvSpPr>
        <p:spPr>
          <a:xfrm>
            <a:off x="8430622" y="3362519"/>
            <a:ext cx="1502228" cy="459683"/>
          </a:xfrm>
          <a:prstGeom prst="roundRect">
            <a:avLst/>
          </a:prstGeom>
          <a:solidFill>
            <a:srgbClr val="77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err="1">
                <a:solidFill>
                  <a:schemeClr val="bg1"/>
                </a:solidFill>
                <a:latin typeface="Trebuchet MS" panose="020B0603020202020204" pitchFamily="34" charset="0"/>
                <a:cs typeface="Arial" pitchFamily="34" charset="0"/>
              </a:rPr>
              <a:t>Kandidaten</a:t>
            </a:r>
            <a:r>
              <a:rPr lang="en-US" altLang="ko-KR" sz="1200" b="1" dirty="0">
                <a:solidFill>
                  <a:schemeClr val="bg1"/>
                </a:solidFill>
                <a:latin typeface="Trebuchet MS" panose="020B0603020202020204" pitchFamily="34" charset="0"/>
                <a:cs typeface="Arial" pitchFamily="34" charset="0"/>
              </a:rPr>
              <a:t>-</a:t>
            </a:r>
          </a:p>
          <a:p>
            <a:pPr algn="ctr"/>
            <a:r>
              <a:rPr lang="en-US" altLang="ko-KR" sz="1200" b="1" dirty="0" err="1">
                <a:solidFill>
                  <a:schemeClr val="bg1"/>
                </a:solidFill>
                <a:latin typeface="Trebuchet MS" panose="020B0603020202020204" pitchFamily="34" charset="0"/>
                <a:cs typeface="Arial" pitchFamily="34" charset="0"/>
              </a:rPr>
              <a:t>präsentation</a:t>
            </a:r>
            <a:endParaRPr lang="ko-KR" altLang="en-US" sz="1200" b="1" dirty="0">
              <a:solidFill>
                <a:schemeClr val="bg1"/>
              </a:solidFill>
              <a:latin typeface="Trebuchet MS" panose="020B0603020202020204" pitchFamily="34" charset="0"/>
              <a:cs typeface="Arial" pitchFamily="34" charset="0"/>
            </a:endParaRPr>
          </a:p>
        </p:txBody>
      </p:sp>
      <p:sp>
        <p:nvSpPr>
          <p:cNvPr id="41" name="Textfeld 40">
            <a:extLst>
              <a:ext uri="{FF2B5EF4-FFF2-40B4-BE49-F238E27FC236}">
                <a16:creationId xmlns:a16="http://schemas.microsoft.com/office/drawing/2014/main" id="{2DECEF83-113F-CE86-C8BE-FDAC72413C03}"/>
              </a:ext>
            </a:extLst>
          </p:cNvPr>
          <p:cNvSpPr txBox="1"/>
          <p:nvPr/>
        </p:nvSpPr>
        <p:spPr>
          <a:xfrm>
            <a:off x="9014062" y="2932622"/>
            <a:ext cx="335348" cy="400110"/>
          </a:xfrm>
          <a:prstGeom prst="rect">
            <a:avLst/>
          </a:prstGeom>
          <a:noFill/>
        </p:spPr>
        <p:txBody>
          <a:bodyPr wrap="square" rtlCol="0">
            <a:spAutoFit/>
          </a:bodyPr>
          <a:lstStyle/>
          <a:p>
            <a:r>
              <a:rPr lang="de-DE" sz="2000" b="1" dirty="0">
                <a:latin typeface="Trebuchet MS" panose="020B0603020202020204" pitchFamily="34" charset="0"/>
              </a:rPr>
              <a:t>6</a:t>
            </a:r>
          </a:p>
        </p:txBody>
      </p:sp>
      <p:sp>
        <p:nvSpPr>
          <p:cNvPr id="30" name="Rectangle 24">
            <a:extLst>
              <a:ext uri="{FF2B5EF4-FFF2-40B4-BE49-F238E27FC236}">
                <a16:creationId xmlns:a16="http://schemas.microsoft.com/office/drawing/2014/main" id="{6E4153DD-3360-5D41-7483-864D740F548D}"/>
              </a:ext>
            </a:extLst>
          </p:cNvPr>
          <p:cNvSpPr/>
          <p:nvPr/>
        </p:nvSpPr>
        <p:spPr>
          <a:xfrm>
            <a:off x="9932851" y="2644458"/>
            <a:ext cx="1502228" cy="71806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solidFill>
                <a:latin typeface="Trebuchet MS" panose="020B0603020202020204" pitchFamily="34" charset="0"/>
                <a:cs typeface="Arial" pitchFamily="34" charset="0"/>
              </a:rPr>
              <a:t>Perfect Fit</a:t>
            </a:r>
            <a:endParaRPr lang="ko-KR" altLang="en-US" sz="1200" b="1" dirty="0">
              <a:solidFill>
                <a:schemeClr val="tx1"/>
              </a:solidFill>
              <a:latin typeface="Trebuchet MS" panose="020B0603020202020204" pitchFamily="34" charset="0"/>
              <a:cs typeface="Arial" pitchFamily="34" charset="0"/>
            </a:endParaRPr>
          </a:p>
        </p:txBody>
      </p:sp>
      <p:sp>
        <p:nvSpPr>
          <p:cNvPr id="42" name="Textfeld 41">
            <a:extLst>
              <a:ext uri="{FF2B5EF4-FFF2-40B4-BE49-F238E27FC236}">
                <a16:creationId xmlns:a16="http://schemas.microsoft.com/office/drawing/2014/main" id="{1DBCE4A9-4041-42AF-F17A-2B0E2FAEE26E}"/>
              </a:ext>
            </a:extLst>
          </p:cNvPr>
          <p:cNvSpPr txBox="1"/>
          <p:nvPr/>
        </p:nvSpPr>
        <p:spPr>
          <a:xfrm>
            <a:off x="10516291" y="2265210"/>
            <a:ext cx="335348" cy="400110"/>
          </a:xfrm>
          <a:prstGeom prst="rect">
            <a:avLst/>
          </a:prstGeom>
          <a:noFill/>
        </p:spPr>
        <p:txBody>
          <a:bodyPr wrap="square" rtlCol="0">
            <a:spAutoFit/>
          </a:bodyPr>
          <a:lstStyle/>
          <a:p>
            <a:r>
              <a:rPr lang="de-DE" sz="2000" b="1" dirty="0">
                <a:latin typeface="Trebuchet MS" panose="020B0703020202090204" pitchFamily="34" charset="0"/>
              </a:rPr>
              <a:t>7</a:t>
            </a:r>
          </a:p>
        </p:txBody>
      </p:sp>
      <p:pic>
        <p:nvPicPr>
          <p:cNvPr id="52" name="Picture 2" descr="Bildvorschau">
            <a:extLst>
              <a:ext uri="{FF2B5EF4-FFF2-40B4-BE49-F238E27FC236}">
                <a16:creationId xmlns:a16="http://schemas.microsoft.com/office/drawing/2014/main" id="{EAB1AE83-C47F-BC15-5F42-B7829E4DB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50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629209-AFDD-A9AC-80C9-73463B736349}"/>
              </a:ext>
            </a:extLst>
          </p:cNvPr>
          <p:cNvGraphicFramePr>
            <a:graphicFrameLocks noChangeAspect="1"/>
          </p:cNvGraphicFramePr>
          <p:nvPr>
            <p:custDataLst>
              <p:tags r:id="rId1"/>
            </p:custDataLst>
            <p:extLst>
              <p:ext uri="{D42A27DB-BD31-4B8C-83A1-F6EECF244321}">
                <p14:modId xmlns:p14="http://schemas.microsoft.com/office/powerpoint/2010/main" val="25215371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3C629209-AFDD-A9AC-80C9-73463B73634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194F6DE2-706D-389D-DA94-B1CBE2023AAA}"/>
              </a:ext>
            </a:extLst>
          </p:cNvPr>
          <p:cNvSpPr>
            <a:spLocks noGrp="1"/>
          </p:cNvSpPr>
          <p:nvPr>
            <p:ph idx="1"/>
          </p:nvPr>
        </p:nvSpPr>
        <p:spPr>
          <a:xfrm>
            <a:off x="838200" y="1895425"/>
            <a:ext cx="8173177" cy="4351338"/>
          </a:xfrm>
        </p:spPr>
        <p:txBody>
          <a:bodyPr>
            <a:noAutofit/>
          </a:bodyPr>
          <a:lstStyle/>
          <a:p>
            <a:pPr marL="0" indent="0">
              <a:lnSpc>
                <a:spcPct val="107000"/>
              </a:lnSpc>
              <a:spcAft>
                <a:spcPts val="750"/>
              </a:spcAft>
              <a:buNone/>
            </a:pPr>
            <a:r>
              <a:rPr lang="de-DE" sz="1500" b="1" dirty="0">
                <a:latin typeface="Trebuchet MS" panose="020B0703020202090204" pitchFamily="34" charset="0"/>
                <a:ea typeface="Calibri" panose="020F0502020204030204" pitchFamily="34" charset="0"/>
                <a:cs typeface="Calibri" panose="020F0502020204030204" pitchFamily="34" charset="0"/>
              </a:rPr>
              <a:t>Schritt 1) Intensives Klienten-Briefing</a:t>
            </a:r>
          </a:p>
          <a:p>
            <a:pPr marL="0" indent="0">
              <a:lnSpc>
                <a:spcPct val="107000"/>
              </a:lnSpc>
              <a:spcAft>
                <a:spcPts val="750"/>
              </a:spcAft>
              <a:buNone/>
            </a:pPr>
            <a:r>
              <a:rPr lang="de-DE" sz="1500" dirty="0">
                <a:latin typeface="Trebuchet MS" panose="020B0703020202090204" pitchFamily="34" charset="0"/>
                <a:ea typeface="Calibri" panose="020F0502020204030204" pitchFamily="34" charset="0"/>
                <a:cs typeface="Calibri" panose="020F0502020204030204" pitchFamily="34" charset="0"/>
              </a:rPr>
              <a:t>Sie stellen uns Ihr Unternehmen, die Kultur, die Strukturen, die personellen Gegebenheit und die aktuelle Marktsituation vor. Darüber hinaus präzisieren Sie die bisherigen und künftigen Herausforderungen der zu besetzenden Stelle. </a:t>
            </a:r>
          </a:p>
          <a:p>
            <a:pPr marL="0" indent="0">
              <a:lnSpc>
                <a:spcPct val="107000"/>
              </a:lnSpc>
              <a:spcAft>
                <a:spcPts val="750"/>
              </a:spcAft>
              <a:buNone/>
            </a:pPr>
            <a:r>
              <a:rPr lang="de-DE" sz="1500" dirty="0">
                <a:latin typeface="Trebuchet MS" panose="020B0703020202090204" pitchFamily="34" charset="0"/>
                <a:ea typeface="Calibri" panose="020F0502020204030204" pitchFamily="34" charset="0"/>
                <a:cs typeface="Calibri" panose="020F0502020204030204" pitchFamily="34" charset="0"/>
              </a:rPr>
              <a:t>Daraus entwickeln wir gemeinsam ein passendes Suchprofil.</a:t>
            </a:r>
          </a:p>
        </p:txBody>
      </p:sp>
      <p:sp>
        <p:nvSpPr>
          <p:cNvPr id="6" name="Rechtwinkliges Dreieck 5">
            <a:extLst>
              <a:ext uri="{FF2B5EF4-FFF2-40B4-BE49-F238E27FC236}">
                <a16:creationId xmlns:a16="http://schemas.microsoft.com/office/drawing/2014/main" id="{FC1C814D-BA56-B290-0087-C7781096ACBE}"/>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6" name="Gruppieren 15">
            <a:extLst>
              <a:ext uri="{FF2B5EF4-FFF2-40B4-BE49-F238E27FC236}">
                <a16:creationId xmlns:a16="http://schemas.microsoft.com/office/drawing/2014/main" id="{6276AB3C-B21E-68FB-799E-1DC2DEE91C42}"/>
              </a:ext>
            </a:extLst>
          </p:cNvPr>
          <p:cNvGrpSpPr/>
          <p:nvPr/>
        </p:nvGrpSpPr>
        <p:grpSpPr>
          <a:xfrm>
            <a:off x="7068615" y="681037"/>
            <a:ext cx="3184164" cy="965200"/>
            <a:chOff x="8205094" y="983456"/>
            <a:chExt cx="1821687" cy="552199"/>
          </a:xfrm>
        </p:grpSpPr>
        <p:sp>
          <p:nvSpPr>
            <p:cNvPr id="7" name="Rectangle 20">
              <a:extLst>
                <a:ext uri="{FF2B5EF4-FFF2-40B4-BE49-F238E27FC236}">
                  <a16:creationId xmlns:a16="http://schemas.microsoft.com/office/drawing/2014/main" id="{0A9E65EF-831B-8604-676C-5DD94A0D678F}"/>
                </a:ext>
              </a:extLst>
            </p:cNvPr>
            <p:cNvSpPr/>
            <p:nvPr/>
          </p:nvSpPr>
          <p:spPr>
            <a:xfrm flipH="1">
              <a:off x="8205094" y="1456021"/>
              <a:ext cx="260241" cy="79634"/>
            </a:xfrm>
            <a:prstGeom prst="roundRect">
              <a:avLst/>
            </a:prstGeom>
            <a:solidFill>
              <a:schemeClr val="accent4">
                <a:lumMod val="60000"/>
                <a:lumOff val="40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8" name="Rectangle 21">
              <a:extLst>
                <a:ext uri="{FF2B5EF4-FFF2-40B4-BE49-F238E27FC236}">
                  <a16:creationId xmlns:a16="http://schemas.microsoft.com/office/drawing/2014/main" id="{14258A31-DE6D-DBFD-6949-D0303BE23A52}"/>
                </a:ext>
              </a:extLst>
            </p:cNvPr>
            <p:cNvSpPr/>
            <p:nvPr/>
          </p:nvSpPr>
          <p:spPr>
            <a:xfrm flipH="1">
              <a:off x="8465335" y="1376387"/>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9" name="Rectangle 22">
              <a:extLst>
                <a:ext uri="{FF2B5EF4-FFF2-40B4-BE49-F238E27FC236}">
                  <a16:creationId xmlns:a16="http://schemas.microsoft.com/office/drawing/2014/main" id="{9F383D52-37AF-6D12-CFAA-E41432737DFD}"/>
                </a:ext>
              </a:extLst>
            </p:cNvPr>
            <p:cNvSpPr/>
            <p:nvPr/>
          </p:nvSpPr>
          <p:spPr>
            <a:xfrm flipH="1">
              <a:off x="8725576" y="1296753"/>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0" name="Rectangle 23">
              <a:extLst>
                <a:ext uri="{FF2B5EF4-FFF2-40B4-BE49-F238E27FC236}">
                  <a16:creationId xmlns:a16="http://schemas.microsoft.com/office/drawing/2014/main" id="{8DDF0949-57BF-DB2D-D818-5DC6A9A969B6}"/>
                </a:ext>
              </a:extLst>
            </p:cNvPr>
            <p:cNvSpPr/>
            <p:nvPr/>
          </p:nvSpPr>
          <p:spPr>
            <a:xfrm flipH="1">
              <a:off x="8985817" y="1222358"/>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1" name="Rectangle 24">
              <a:extLst>
                <a:ext uri="{FF2B5EF4-FFF2-40B4-BE49-F238E27FC236}">
                  <a16:creationId xmlns:a16="http://schemas.microsoft.com/office/drawing/2014/main" id="{60835A84-FA56-C4BD-3108-A0475B24FBD9}"/>
                </a:ext>
              </a:extLst>
            </p:cNvPr>
            <p:cNvSpPr/>
            <p:nvPr/>
          </p:nvSpPr>
          <p:spPr>
            <a:xfrm flipH="1">
              <a:off x="9246058" y="1142724"/>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2" name="Rectangle 23">
              <a:extLst>
                <a:ext uri="{FF2B5EF4-FFF2-40B4-BE49-F238E27FC236}">
                  <a16:creationId xmlns:a16="http://schemas.microsoft.com/office/drawing/2014/main" id="{E8FE145D-DB86-9FB1-7271-F7BCE4D50B97}"/>
                </a:ext>
              </a:extLst>
            </p:cNvPr>
            <p:cNvSpPr/>
            <p:nvPr/>
          </p:nvSpPr>
          <p:spPr>
            <a:xfrm flipH="1">
              <a:off x="9506299" y="1063090"/>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3" name="Rectangle 24">
              <a:extLst>
                <a:ext uri="{FF2B5EF4-FFF2-40B4-BE49-F238E27FC236}">
                  <a16:creationId xmlns:a16="http://schemas.microsoft.com/office/drawing/2014/main" id="{B9856B20-A359-FBBC-50BA-BDE4F432A455}"/>
                </a:ext>
              </a:extLst>
            </p:cNvPr>
            <p:cNvSpPr/>
            <p:nvPr/>
          </p:nvSpPr>
          <p:spPr>
            <a:xfrm flipH="1">
              <a:off x="9766540" y="983456"/>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grpSp>
      <p:pic>
        <p:nvPicPr>
          <p:cNvPr id="17" name="Picture 2" descr="Bildvorschau">
            <a:extLst>
              <a:ext uri="{FF2B5EF4-FFF2-40B4-BE49-F238E27FC236}">
                <a16:creationId xmlns:a16="http://schemas.microsoft.com/office/drawing/2014/main" id="{964CBD38-F839-5EB6-268E-F42908A64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
        <p:nvSpPr>
          <p:cNvPr id="23" name="Titel 1">
            <a:extLst>
              <a:ext uri="{FF2B5EF4-FFF2-40B4-BE49-F238E27FC236}">
                <a16:creationId xmlns:a16="http://schemas.microsoft.com/office/drawing/2014/main" id="{1B17A2E1-F2FD-7551-75C3-570DFA91641A}"/>
              </a:ext>
            </a:extLst>
          </p:cNvPr>
          <p:cNvSpPr>
            <a:spLocks noGrp="1"/>
          </p:cNvSpPr>
          <p:nvPr>
            <p:ph type="title"/>
          </p:nvPr>
        </p:nvSpPr>
        <p:spPr>
          <a:xfrm>
            <a:off x="838200" y="365125"/>
            <a:ext cx="10515600" cy="1325563"/>
          </a:xfrm>
        </p:spPr>
        <p:txBody>
          <a:bodyPr vert="horz"/>
          <a:lstStyle/>
          <a:p>
            <a:r>
              <a:rPr lang="de-DE" sz="2800" b="1" dirty="0">
                <a:solidFill>
                  <a:schemeClr val="accent4">
                    <a:lumMod val="60000"/>
                    <a:lumOff val="40000"/>
                  </a:schemeClr>
                </a:solidFill>
                <a:latin typeface="Trebuchet MS" panose="020B0603020202020204" pitchFamily="34" charset="0"/>
              </a:rPr>
              <a:t>Recruiting</a:t>
            </a:r>
            <a:br>
              <a:rPr lang="de-DE" sz="2800" b="1" dirty="0">
                <a:solidFill>
                  <a:schemeClr val="accent4">
                    <a:lumMod val="60000"/>
                    <a:lumOff val="40000"/>
                  </a:schemeClr>
                </a:solidFill>
                <a:latin typeface="Trebuchet MS" panose="020B0603020202020204" pitchFamily="34" charset="0"/>
              </a:rPr>
            </a:br>
            <a:r>
              <a:rPr lang="de-DE" sz="2800" b="1" dirty="0">
                <a:solidFill>
                  <a:schemeClr val="accent4">
                    <a:lumMod val="60000"/>
                    <a:lumOff val="40000"/>
                  </a:schemeClr>
                </a:solidFill>
                <a:latin typeface="Trebuchet MS" panose="020B0603020202020204" pitchFamily="34" charset="0"/>
              </a:rPr>
              <a:t>Wie wir vorgehen – 7 </a:t>
            </a:r>
            <a:r>
              <a:rPr lang="de-DE" sz="2800" b="1" dirty="0" err="1">
                <a:solidFill>
                  <a:schemeClr val="accent4">
                    <a:lumMod val="60000"/>
                    <a:lumOff val="40000"/>
                  </a:schemeClr>
                </a:solidFill>
                <a:latin typeface="Trebuchet MS" panose="020B0603020202020204" pitchFamily="34" charset="0"/>
              </a:rPr>
              <a:t>steps</a:t>
            </a:r>
            <a:r>
              <a:rPr lang="de-DE" sz="2800" b="1" dirty="0">
                <a:solidFill>
                  <a:schemeClr val="accent4">
                    <a:lumMod val="60000"/>
                    <a:lumOff val="40000"/>
                  </a:schemeClr>
                </a:solidFill>
                <a:latin typeface="Trebuchet MS" panose="020B0603020202020204" pitchFamily="34" charset="0"/>
              </a:rPr>
              <a:t> </a:t>
            </a:r>
            <a:endParaRPr lang="de-DE" dirty="0"/>
          </a:p>
        </p:txBody>
      </p:sp>
    </p:spTree>
    <p:extLst>
      <p:ext uri="{BB962C8B-B14F-4D97-AF65-F5344CB8AC3E}">
        <p14:creationId xmlns:p14="http://schemas.microsoft.com/office/powerpoint/2010/main" val="232398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629209-AFDD-A9AC-80C9-73463B73634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3C629209-AFDD-A9AC-80C9-73463B73634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4CDFDE7-71D4-11A8-CC20-26D2F1EA3204}"/>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Recruiting</a:t>
            </a:r>
            <a:br>
              <a:rPr lang="de-DE" sz="2800" b="1" dirty="0">
                <a:solidFill>
                  <a:schemeClr val="accent4">
                    <a:lumMod val="60000"/>
                    <a:lumOff val="40000"/>
                  </a:schemeClr>
                </a:solidFill>
                <a:latin typeface="Trebuchet MS" panose="020B0603020202020204" pitchFamily="34" charset="0"/>
              </a:rPr>
            </a:br>
            <a:r>
              <a:rPr lang="de-DE" sz="2800" b="1" dirty="0">
                <a:solidFill>
                  <a:schemeClr val="accent4">
                    <a:lumMod val="60000"/>
                    <a:lumOff val="40000"/>
                  </a:schemeClr>
                </a:solidFill>
                <a:latin typeface="Trebuchet MS" panose="020B0603020202020204" pitchFamily="34" charset="0"/>
              </a:rPr>
              <a:t>Wie wir vorgehen – 7 </a:t>
            </a:r>
            <a:r>
              <a:rPr lang="de-DE" sz="2800" b="1" dirty="0" err="1">
                <a:solidFill>
                  <a:schemeClr val="accent4">
                    <a:lumMod val="60000"/>
                    <a:lumOff val="40000"/>
                  </a:schemeClr>
                </a:solidFill>
                <a:latin typeface="Trebuchet MS" panose="020B0603020202020204" pitchFamily="34" charset="0"/>
              </a:rPr>
              <a:t>steps</a:t>
            </a:r>
            <a:r>
              <a:rPr lang="de-DE" sz="2800" b="1" dirty="0">
                <a:solidFill>
                  <a:schemeClr val="accent4">
                    <a:lumMod val="60000"/>
                    <a:lumOff val="40000"/>
                  </a:schemeClr>
                </a:solidFill>
                <a:latin typeface="Trebuchet MS" panose="020B0603020202020204" pitchFamily="34" charset="0"/>
              </a:rPr>
              <a:t> </a:t>
            </a:r>
            <a:endParaRPr lang="de-DE" dirty="0"/>
          </a:p>
        </p:txBody>
      </p:sp>
      <p:sp>
        <p:nvSpPr>
          <p:cNvPr id="3" name="Inhaltsplatzhalter 2">
            <a:extLst>
              <a:ext uri="{FF2B5EF4-FFF2-40B4-BE49-F238E27FC236}">
                <a16:creationId xmlns:a16="http://schemas.microsoft.com/office/drawing/2014/main" id="{194F6DE2-706D-389D-DA94-B1CBE2023AAA}"/>
              </a:ext>
            </a:extLst>
          </p:cNvPr>
          <p:cNvSpPr>
            <a:spLocks noGrp="1"/>
          </p:cNvSpPr>
          <p:nvPr>
            <p:ph idx="1"/>
          </p:nvPr>
        </p:nvSpPr>
        <p:spPr>
          <a:xfrm>
            <a:off x="838200" y="1895425"/>
            <a:ext cx="8801391" cy="4351338"/>
          </a:xfrm>
        </p:spPr>
        <p:txBody>
          <a:bodyPr>
            <a:noAutofit/>
          </a:bodyPr>
          <a:lstStyle/>
          <a:p>
            <a:pPr marL="0" indent="0">
              <a:lnSpc>
                <a:spcPct val="107000"/>
              </a:lnSpc>
              <a:spcAft>
                <a:spcPts val="750"/>
              </a:spcAft>
              <a:buNone/>
            </a:pPr>
            <a:r>
              <a:rPr lang="de-DE" sz="1500" b="1" dirty="0">
                <a:latin typeface="Trebuchet MS" panose="020B0703020202090204" pitchFamily="34" charset="0"/>
                <a:ea typeface="Calibri" panose="020F0502020204030204" pitchFamily="34" charset="0"/>
                <a:cs typeface="Calibri" panose="020F0502020204030204" pitchFamily="34" charset="0"/>
              </a:rPr>
              <a:t>Schritt 2) persönliche Empfehlungen aus unserem Netzwerk</a:t>
            </a:r>
          </a:p>
          <a:p>
            <a:pPr marL="0" indent="0">
              <a:lnSpc>
                <a:spcPct val="107000"/>
              </a:lnSpc>
              <a:spcAft>
                <a:spcPts val="750"/>
              </a:spcAft>
              <a:buNone/>
            </a:pPr>
            <a:r>
              <a:rPr lang="de-DE" sz="1500" dirty="0">
                <a:latin typeface="Trebuchet MS" panose="020B0703020202090204" pitchFamily="34" charset="0"/>
                <a:ea typeface="Calibri" panose="020F0502020204030204" pitchFamily="34" charset="0"/>
                <a:cs typeface="Calibri" panose="020F0502020204030204" pitchFamily="34" charset="0"/>
              </a:rPr>
              <a:t>Nach der Rücksprache mit unserem Kunden können wir diskret und vertraulich „</a:t>
            </a:r>
            <a:r>
              <a:rPr lang="de-DE" sz="1500" dirty="0" err="1">
                <a:latin typeface="Trebuchet MS" panose="020B0703020202090204" pitchFamily="34" charset="0"/>
                <a:ea typeface="Calibri" panose="020F0502020204030204" pitchFamily="34" charset="0"/>
                <a:cs typeface="Calibri" panose="020F0502020204030204" pitchFamily="34" charset="0"/>
              </a:rPr>
              <a:t>Branchenkenner“und</a:t>
            </a:r>
            <a:r>
              <a:rPr lang="de-DE" sz="1500" dirty="0">
                <a:latin typeface="Trebuchet MS" panose="020B0703020202090204" pitchFamily="34" charset="0"/>
                <a:ea typeface="Calibri" panose="020F0502020204030204" pitchFamily="34" charset="0"/>
                <a:cs typeface="Calibri" panose="020F0502020204030204" pitchFamily="34" charset="0"/>
              </a:rPr>
              <a:t> „Experten“ ansprechen. Wir skizzieren Aufgaben, beschreiben Rahmenbedingungen und benennen Anforderungsprofile - und erhalten fundierte, praxiserprobte Namensvorschläge. </a:t>
            </a:r>
          </a:p>
          <a:p>
            <a:pPr marL="0" indent="0">
              <a:lnSpc>
                <a:spcPct val="107000"/>
              </a:lnSpc>
              <a:spcAft>
                <a:spcPts val="750"/>
              </a:spcAft>
              <a:buNone/>
            </a:pPr>
            <a:r>
              <a:rPr lang="de-DE" sz="1500" dirty="0">
                <a:latin typeface="Trebuchet MS" panose="020B0703020202090204" pitchFamily="34" charset="0"/>
                <a:ea typeface="Calibri" panose="020F0502020204030204" pitchFamily="34" charset="0"/>
                <a:cs typeface="Calibri" panose="020F0502020204030204" pitchFamily="34" charset="0"/>
              </a:rPr>
              <a:t>Der Vorteil: die Empfehlungen basieren in der Regel auf persönlicher Erfahrung mit den Kandidaten.   </a:t>
            </a:r>
          </a:p>
        </p:txBody>
      </p:sp>
      <p:sp>
        <p:nvSpPr>
          <p:cNvPr id="6" name="Rechtwinkliges Dreieck 5">
            <a:extLst>
              <a:ext uri="{FF2B5EF4-FFF2-40B4-BE49-F238E27FC236}">
                <a16:creationId xmlns:a16="http://schemas.microsoft.com/office/drawing/2014/main" id="{FC1C814D-BA56-B290-0087-C7781096ACBE}"/>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2" name="Picture 2" descr="Bildvorschau">
            <a:extLst>
              <a:ext uri="{FF2B5EF4-FFF2-40B4-BE49-F238E27FC236}">
                <a16:creationId xmlns:a16="http://schemas.microsoft.com/office/drawing/2014/main" id="{51B0236E-B964-4D77-714F-EB1EF55FF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8BAEA81D-1F57-379A-998A-4A0A06B2AA79}"/>
              </a:ext>
            </a:extLst>
          </p:cNvPr>
          <p:cNvGrpSpPr/>
          <p:nvPr/>
        </p:nvGrpSpPr>
        <p:grpSpPr>
          <a:xfrm>
            <a:off x="7068615" y="681037"/>
            <a:ext cx="3184164" cy="965200"/>
            <a:chOff x="8205094" y="983456"/>
            <a:chExt cx="1821687" cy="552199"/>
          </a:xfrm>
        </p:grpSpPr>
        <p:sp>
          <p:nvSpPr>
            <p:cNvPr id="7" name="Rectangle 20">
              <a:extLst>
                <a:ext uri="{FF2B5EF4-FFF2-40B4-BE49-F238E27FC236}">
                  <a16:creationId xmlns:a16="http://schemas.microsoft.com/office/drawing/2014/main" id="{6C67C77A-007F-1419-D5F2-AA9726BE48B0}"/>
                </a:ext>
              </a:extLst>
            </p:cNvPr>
            <p:cNvSpPr/>
            <p:nvPr/>
          </p:nvSpPr>
          <p:spPr>
            <a:xfrm flipH="1">
              <a:off x="8205094" y="1456021"/>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8" name="Rectangle 21">
              <a:extLst>
                <a:ext uri="{FF2B5EF4-FFF2-40B4-BE49-F238E27FC236}">
                  <a16:creationId xmlns:a16="http://schemas.microsoft.com/office/drawing/2014/main" id="{E9E8EEC0-E98F-A6B5-9EF0-9A0A718D6A02}"/>
                </a:ext>
              </a:extLst>
            </p:cNvPr>
            <p:cNvSpPr/>
            <p:nvPr/>
          </p:nvSpPr>
          <p:spPr>
            <a:xfrm flipH="1">
              <a:off x="8465335" y="1376387"/>
              <a:ext cx="260241" cy="79634"/>
            </a:xfrm>
            <a:prstGeom prst="roundRect">
              <a:avLst/>
            </a:prstGeom>
            <a:solidFill>
              <a:schemeClr val="accent4">
                <a:lumMod val="60000"/>
                <a:lumOff val="40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9" name="Rectangle 22">
              <a:extLst>
                <a:ext uri="{FF2B5EF4-FFF2-40B4-BE49-F238E27FC236}">
                  <a16:creationId xmlns:a16="http://schemas.microsoft.com/office/drawing/2014/main" id="{D8736C46-55B1-1B89-76F8-7B3BC7C0A534}"/>
                </a:ext>
              </a:extLst>
            </p:cNvPr>
            <p:cNvSpPr/>
            <p:nvPr/>
          </p:nvSpPr>
          <p:spPr>
            <a:xfrm flipH="1">
              <a:off x="8725576" y="1296753"/>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0" name="Rectangle 23">
              <a:extLst>
                <a:ext uri="{FF2B5EF4-FFF2-40B4-BE49-F238E27FC236}">
                  <a16:creationId xmlns:a16="http://schemas.microsoft.com/office/drawing/2014/main" id="{D0093E66-E4D5-88F3-4038-AE25C755AD5A}"/>
                </a:ext>
              </a:extLst>
            </p:cNvPr>
            <p:cNvSpPr/>
            <p:nvPr/>
          </p:nvSpPr>
          <p:spPr>
            <a:xfrm flipH="1">
              <a:off x="8985817" y="1222358"/>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1" name="Rectangle 24">
              <a:extLst>
                <a:ext uri="{FF2B5EF4-FFF2-40B4-BE49-F238E27FC236}">
                  <a16:creationId xmlns:a16="http://schemas.microsoft.com/office/drawing/2014/main" id="{42AA2404-91C6-2F85-F499-8CE1A7EE049C}"/>
                </a:ext>
              </a:extLst>
            </p:cNvPr>
            <p:cNvSpPr/>
            <p:nvPr/>
          </p:nvSpPr>
          <p:spPr>
            <a:xfrm flipH="1">
              <a:off x="9246058" y="1142724"/>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2" name="Rectangle 23">
              <a:extLst>
                <a:ext uri="{FF2B5EF4-FFF2-40B4-BE49-F238E27FC236}">
                  <a16:creationId xmlns:a16="http://schemas.microsoft.com/office/drawing/2014/main" id="{551F06FC-7D93-1343-5BBB-597241F0A7E8}"/>
                </a:ext>
              </a:extLst>
            </p:cNvPr>
            <p:cNvSpPr/>
            <p:nvPr/>
          </p:nvSpPr>
          <p:spPr>
            <a:xfrm flipH="1">
              <a:off x="9506299" y="1063090"/>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3" name="Rectangle 24">
              <a:extLst>
                <a:ext uri="{FF2B5EF4-FFF2-40B4-BE49-F238E27FC236}">
                  <a16:creationId xmlns:a16="http://schemas.microsoft.com/office/drawing/2014/main" id="{388DD77B-DD6F-D5D8-A42D-8B36B2175F2F}"/>
                </a:ext>
              </a:extLst>
            </p:cNvPr>
            <p:cNvSpPr/>
            <p:nvPr/>
          </p:nvSpPr>
          <p:spPr>
            <a:xfrm flipH="1">
              <a:off x="9766540" y="983456"/>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grpSp>
    </p:spTree>
    <p:extLst>
      <p:ext uri="{BB962C8B-B14F-4D97-AF65-F5344CB8AC3E}">
        <p14:creationId xmlns:p14="http://schemas.microsoft.com/office/powerpoint/2010/main" val="289736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8A2DB11-B915-3870-6F31-68DA356748E4}"/>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28A2DB11-B915-3870-6F31-68DA356748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B62692B-7B8C-90DD-E9B2-80443ECADF24}"/>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Recruiting</a:t>
            </a:r>
            <a:br>
              <a:rPr lang="de-DE" sz="2800" b="1" dirty="0">
                <a:solidFill>
                  <a:schemeClr val="accent4">
                    <a:lumMod val="60000"/>
                    <a:lumOff val="40000"/>
                  </a:schemeClr>
                </a:solidFill>
                <a:latin typeface="Trebuchet MS" panose="020B0603020202020204" pitchFamily="34" charset="0"/>
              </a:rPr>
            </a:br>
            <a:r>
              <a:rPr lang="de-DE" sz="2800" b="1" dirty="0">
                <a:solidFill>
                  <a:schemeClr val="accent4">
                    <a:lumMod val="60000"/>
                    <a:lumOff val="40000"/>
                  </a:schemeClr>
                </a:solidFill>
                <a:latin typeface="Trebuchet MS" panose="020B0603020202020204" pitchFamily="34" charset="0"/>
              </a:rPr>
              <a:t>Wie wir vorgehen – 7 </a:t>
            </a:r>
            <a:r>
              <a:rPr lang="de-DE" sz="2800" b="1" dirty="0" err="1">
                <a:solidFill>
                  <a:schemeClr val="accent4">
                    <a:lumMod val="60000"/>
                    <a:lumOff val="40000"/>
                  </a:schemeClr>
                </a:solidFill>
                <a:latin typeface="Trebuchet MS" panose="020B0603020202020204" pitchFamily="34" charset="0"/>
              </a:rPr>
              <a:t>steps</a:t>
            </a:r>
            <a:r>
              <a:rPr lang="de-DE" sz="2800" b="1" dirty="0">
                <a:solidFill>
                  <a:schemeClr val="accent4">
                    <a:lumMod val="60000"/>
                    <a:lumOff val="40000"/>
                  </a:schemeClr>
                </a:solidFill>
                <a:latin typeface="Trebuchet MS" panose="020B0603020202020204" pitchFamily="34" charset="0"/>
              </a:rPr>
              <a:t> </a:t>
            </a:r>
            <a:endParaRPr lang="de-DE" dirty="0"/>
          </a:p>
        </p:txBody>
      </p:sp>
      <p:sp>
        <p:nvSpPr>
          <p:cNvPr id="3" name="Inhaltsplatzhalter 2">
            <a:extLst>
              <a:ext uri="{FF2B5EF4-FFF2-40B4-BE49-F238E27FC236}">
                <a16:creationId xmlns:a16="http://schemas.microsoft.com/office/drawing/2014/main" id="{E3D036A9-B053-C6C4-F5AA-5D4D5A0B4DB1}"/>
              </a:ext>
            </a:extLst>
          </p:cNvPr>
          <p:cNvSpPr>
            <a:spLocks noGrp="1"/>
          </p:cNvSpPr>
          <p:nvPr>
            <p:ph idx="1"/>
          </p:nvPr>
        </p:nvSpPr>
        <p:spPr>
          <a:xfrm>
            <a:off x="838200" y="1856237"/>
            <a:ext cx="9283021" cy="4351338"/>
          </a:xfrm>
        </p:spPr>
        <p:txBody>
          <a:bodyPr>
            <a:normAutofit/>
          </a:bodyPr>
          <a:lstStyle/>
          <a:p>
            <a:pPr marL="0" indent="0">
              <a:lnSpc>
                <a:spcPct val="120000"/>
              </a:lnSpc>
              <a:spcAft>
                <a:spcPts val="750"/>
              </a:spcAft>
              <a:buNone/>
            </a:pPr>
            <a:r>
              <a:rPr lang="de-DE" sz="1500" b="1" dirty="0">
                <a:latin typeface="Trebuchet MS" panose="020B0703020202090204" pitchFamily="34" charset="0"/>
                <a:ea typeface="Calibri" panose="020F0502020204030204" pitchFamily="34" charset="0"/>
                <a:cs typeface="Calibri" panose="020F0502020204030204" pitchFamily="34" charset="0"/>
              </a:rPr>
              <a:t>Schritt 3) unsere umfangreiche und professionelle Datenbank</a:t>
            </a:r>
          </a:p>
          <a:p>
            <a:pPr marL="0" indent="0">
              <a:lnSpc>
                <a:spcPct val="120000"/>
              </a:lnSpc>
              <a:spcAft>
                <a:spcPts val="750"/>
              </a:spcAft>
              <a:buNone/>
            </a:pPr>
            <a:r>
              <a:rPr lang="de-DE" sz="1500" dirty="0">
                <a:latin typeface="Trebuchet MS" panose="020B0703020202090204" pitchFamily="34" charset="0"/>
                <a:ea typeface="Calibri" panose="020F0502020204030204" pitchFamily="34" charset="0"/>
                <a:cs typeface="Calibri" panose="020F0502020204030204" pitchFamily="34" charset="0"/>
              </a:rPr>
              <a:t>Viele tausend Menschen arbeiten heute in Kommunikation und Marketing von Unternehmen, Verbänden, und Organisationen. Einige davon tragen eine besondere Verantwortung und sind als Entscheider für </a:t>
            </a:r>
            <a:r>
              <a:rPr lang="de-DE" sz="1500" b="1" dirty="0">
                <a:latin typeface="Trebuchet MS" panose="020B0703020202090204" pitchFamily="34" charset="0"/>
                <a:ea typeface="Calibri" panose="020F0502020204030204" pitchFamily="34" charset="0"/>
                <a:cs typeface="Calibri" panose="020F0502020204030204" pitchFamily="34" charset="0"/>
              </a:rPr>
              <a:t>„</a:t>
            </a:r>
            <a:r>
              <a:rPr lang="de-DE" sz="1500" b="1" dirty="0" err="1">
                <a:latin typeface="Trebuchet MS" panose="020B0703020202090204" pitchFamily="34" charset="0"/>
                <a:ea typeface="Calibri" panose="020F0502020204030204" pitchFamily="34" charset="0"/>
                <a:cs typeface="Calibri" panose="020F0502020204030204" pitchFamily="34" charset="0"/>
              </a:rPr>
              <a:t>Perfect</a:t>
            </a:r>
            <a:r>
              <a:rPr lang="de-DE" sz="1500" b="1" dirty="0">
                <a:latin typeface="Trebuchet MS" panose="020B0703020202090204" pitchFamily="34" charset="0"/>
                <a:ea typeface="Calibri" panose="020F0502020204030204" pitchFamily="34" charset="0"/>
                <a:cs typeface="Calibri" panose="020F0502020204030204" pitchFamily="34" charset="0"/>
              </a:rPr>
              <a:t> fit“</a:t>
            </a:r>
            <a:r>
              <a:rPr lang="de-DE" sz="1500" dirty="0">
                <a:latin typeface="Trebuchet MS" panose="020B0703020202090204" pitchFamily="34" charset="0"/>
                <a:ea typeface="Calibri" panose="020F0502020204030204" pitchFamily="34" charset="0"/>
                <a:cs typeface="Calibri" panose="020F0502020204030204" pitchFamily="34" charset="0"/>
              </a:rPr>
              <a:t> relevant. </a:t>
            </a:r>
          </a:p>
          <a:p>
            <a:pPr marL="0" indent="0">
              <a:lnSpc>
                <a:spcPct val="120000"/>
              </a:lnSpc>
              <a:spcAft>
                <a:spcPts val="750"/>
              </a:spcAft>
              <a:buNone/>
            </a:pPr>
            <a:r>
              <a:rPr lang="de-DE" sz="1500" dirty="0">
                <a:latin typeface="Trebuchet MS" panose="020B0703020202090204" pitchFamily="34" charset="0"/>
                <a:cs typeface="Calibri" panose="020F0502020204030204" pitchFamily="34" charset="0"/>
              </a:rPr>
              <a:t>Im Laufe von rund 30 Jahren haben wir viele persönliche Kontakte aufgebaut. Unsere Netzwerke umfassen viele hundert Manager. Nicht selten mit sehr konkreten Profilen über ihre Interessen, Fähigkeiten, Erfahrungen und Ziele. Diese Daten gleichen wir mit unserem Suchprofil ab – und finden auf diese Weise potentielle Kandidaten für Ihre Aufgaben.</a:t>
            </a:r>
          </a:p>
        </p:txBody>
      </p:sp>
      <p:sp>
        <p:nvSpPr>
          <p:cNvPr id="6" name="Rechtwinkliges Dreieck 5">
            <a:extLst>
              <a:ext uri="{FF2B5EF4-FFF2-40B4-BE49-F238E27FC236}">
                <a16:creationId xmlns:a16="http://schemas.microsoft.com/office/drawing/2014/main" id="{305AF32E-37EA-1D8A-4CB7-F26D6CC14E1B}"/>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2" name="Picture 2" descr="Bildvorschau">
            <a:extLst>
              <a:ext uri="{FF2B5EF4-FFF2-40B4-BE49-F238E27FC236}">
                <a16:creationId xmlns:a16="http://schemas.microsoft.com/office/drawing/2014/main" id="{2FA75359-B642-B4AB-5925-44CF715245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ieren 13">
            <a:extLst>
              <a:ext uri="{FF2B5EF4-FFF2-40B4-BE49-F238E27FC236}">
                <a16:creationId xmlns:a16="http://schemas.microsoft.com/office/drawing/2014/main" id="{603EF016-3ADE-2ED7-CFF6-C612F70D481B}"/>
              </a:ext>
            </a:extLst>
          </p:cNvPr>
          <p:cNvGrpSpPr/>
          <p:nvPr/>
        </p:nvGrpSpPr>
        <p:grpSpPr>
          <a:xfrm>
            <a:off x="7068615" y="681037"/>
            <a:ext cx="3184164" cy="965200"/>
            <a:chOff x="8205094" y="983456"/>
            <a:chExt cx="1821687" cy="552199"/>
          </a:xfrm>
        </p:grpSpPr>
        <p:sp>
          <p:nvSpPr>
            <p:cNvPr id="23" name="Rectangle 20">
              <a:extLst>
                <a:ext uri="{FF2B5EF4-FFF2-40B4-BE49-F238E27FC236}">
                  <a16:creationId xmlns:a16="http://schemas.microsoft.com/office/drawing/2014/main" id="{01412B9A-A4B9-EA90-E397-9739CE45E9BC}"/>
                </a:ext>
              </a:extLst>
            </p:cNvPr>
            <p:cNvSpPr/>
            <p:nvPr/>
          </p:nvSpPr>
          <p:spPr>
            <a:xfrm flipH="1">
              <a:off x="8205094" y="1456021"/>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24" name="Rectangle 21">
              <a:extLst>
                <a:ext uri="{FF2B5EF4-FFF2-40B4-BE49-F238E27FC236}">
                  <a16:creationId xmlns:a16="http://schemas.microsoft.com/office/drawing/2014/main" id="{3FDC79C3-27CC-06AA-4237-16196D96E77F}"/>
                </a:ext>
              </a:extLst>
            </p:cNvPr>
            <p:cNvSpPr/>
            <p:nvPr/>
          </p:nvSpPr>
          <p:spPr>
            <a:xfrm flipH="1">
              <a:off x="8465335" y="1376387"/>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25" name="Rectangle 22">
              <a:extLst>
                <a:ext uri="{FF2B5EF4-FFF2-40B4-BE49-F238E27FC236}">
                  <a16:creationId xmlns:a16="http://schemas.microsoft.com/office/drawing/2014/main" id="{CC52326D-5443-47DD-9700-64A05A1906D6}"/>
                </a:ext>
              </a:extLst>
            </p:cNvPr>
            <p:cNvSpPr/>
            <p:nvPr/>
          </p:nvSpPr>
          <p:spPr>
            <a:xfrm flipH="1">
              <a:off x="8725576" y="1296753"/>
              <a:ext cx="260241" cy="79634"/>
            </a:xfrm>
            <a:prstGeom prst="roundRect">
              <a:avLst/>
            </a:prstGeom>
            <a:solidFill>
              <a:schemeClr val="accent4">
                <a:lumMod val="60000"/>
                <a:lumOff val="40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26" name="Rectangle 23">
              <a:extLst>
                <a:ext uri="{FF2B5EF4-FFF2-40B4-BE49-F238E27FC236}">
                  <a16:creationId xmlns:a16="http://schemas.microsoft.com/office/drawing/2014/main" id="{449A4F96-D673-FD6C-164C-1751AF391327}"/>
                </a:ext>
              </a:extLst>
            </p:cNvPr>
            <p:cNvSpPr/>
            <p:nvPr/>
          </p:nvSpPr>
          <p:spPr>
            <a:xfrm flipH="1">
              <a:off x="8985817" y="1222358"/>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27" name="Rectangle 24">
              <a:extLst>
                <a:ext uri="{FF2B5EF4-FFF2-40B4-BE49-F238E27FC236}">
                  <a16:creationId xmlns:a16="http://schemas.microsoft.com/office/drawing/2014/main" id="{E3473DA2-1AFF-464A-1784-071B6CBB5E1E}"/>
                </a:ext>
              </a:extLst>
            </p:cNvPr>
            <p:cNvSpPr/>
            <p:nvPr/>
          </p:nvSpPr>
          <p:spPr>
            <a:xfrm flipH="1">
              <a:off x="9246058" y="1142724"/>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28" name="Rectangle 23">
              <a:extLst>
                <a:ext uri="{FF2B5EF4-FFF2-40B4-BE49-F238E27FC236}">
                  <a16:creationId xmlns:a16="http://schemas.microsoft.com/office/drawing/2014/main" id="{6B8A7F5D-8C16-1B5E-A770-14904FCF9495}"/>
                </a:ext>
              </a:extLst>
            </p:cNvPr>
            <p:cNvSpPr/>
            <p:nvPr/>
          </p:nvSpPr>
          <p:spPr>
            <a:xfrm flipH="1">
              <a:off x="9506299" y="1063090"/>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29" name="Rectangle 24">
              <a:extLst>
                <a:ext uri="{FF2B5EF4-FFF2-40B4-BE49-F238E27FC236}">
                  <a16:creationId xmlns:a16="http://schemas.microsoft.com/office/drawing/2014/main" id="{FB4BA1B3-017E-04AC-B42E-E1C19544C76D}"/>
                </a:ext>
              </a:extLst>
            </p:cNvPr>
            <p:cNvSpPr/>
            <p:nvPr/>
          </p:nvSpPr>
          <p:spPr>
            <a:xfrm flipH="1">
              <a:off x="9766540" y="983456"/>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grpSp>
    </p:spTree>
    <p:extLst>
      <p:ext uri="{BB962C8B-B14F-4D97-AF65-F5344CB8AC3E}">
        <p14:creationId xmlns:p14="http://schemas.microsoft.com/office/powerpoint/2010/main" val="335472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09E9A3F-FF95-3A21-1CE7-B291EA1C64A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F09E9A3F-FF95-3A21-1CE7-B291EA1C64A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3DA4036-8710-2F7E-B573-E764A9F4C396}"/>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Recruiting</a:t>
            </a:r>
            <a:br>
              <a:rPr lang="de-DE" sz="2800" b="1" dirty="0">
                <a:solidFill>
                  <a:schemeClr val="accent4">
                    <a:lumMod val="60000"/>
                    <a:lumOff val="40000"/>
                  </a:schemeClr>
                </a:solidFill>
                <a:latin typeface="Trebuchet MS" panose="020B0603020202020204" pitchFamily="34" charset="0"/>
              </a:rPr>
            </a:br>
            <a:r>
              <a:rPr lang="de-DE" sz="2800" b="1" dirty="0">
                <a:solidFill>
                  <a:schemeClr val="accent4">
                    <a:lumMod val="60000"/>
                    <a:lumOff val="40000"/>
                  </a:schemeClr>
                </a:solidFill>
                <a:latin typeface="Trebuchet MS" panose="020B0603020202020204" pitchFamily="34" charset="0"/>
              </a:rPr>
              <a:t>Wie wir vorgehen – 7 </a:t>
            </a:r>
            <a:r>
              <a:rPr lang="de-DE" sz="2800" b="1" dirty="0" err="1">
                <a:solidFill>
                  <a:schemeClr val="accent4">
                    <a:lumMod val="60000"/>
                    <a:lumOff val="40000"/>
                  </a:schemeClr>
                </a:solidFill>
                <a:latin typeface="Trebuchet MS" panose="020B0603020202020204" pitchFamily="34" charset="0"/>
              </a:rPr>
              <a:t>steps</a:t>
            </a:r>
            <a:r>
              <a:rPr lang="de-DE" sz="2800" b="1" dirty="0">
                <a:solidFill>
                  <a:schemeClr val="accent4">
                    <a:lumMod val="60000"/>
                    <a:lumOff val="40000"/>
                  </a:schemeClr>
                </a:solidFill>
                <a:latin typeface="Trebuchet MS" panose="020B0603020202020204" pitchFamily="34" charset="0"/>
              </a:rPr>
              <a:t> </a:t>
            </a:r>
            <a:endParaRPr lang="de-DE" dirty="0"/>
          </a:p>
        </p:txBody>
      </p:sp>
      <p:sp>
        <p:nvSpPr>
          <p:cNvPr id="3" name="Inhaltsplatzhalter 2">
            <a:extLst>
              <a:ext uri="{FF2B5EF4-FFF2-40B4-BE49-F238E27FC236}">
                <a16:creationId xmlns:a16="http://schemas.microsoft.com/office/drawing/2014/main" id="{6AABCF02-DFB2-89C9-FD41-0E06D13E1D80}"/>
              </a:ext>
            </a:extLst>
          </p:cNvPr>
          <p:cNvSpPr>
            <a:spLocks noGrp="1"/>
          </p:cNvSpPr>
          <p:nvPr>
            <p:ph idx="1"/>
          </p:nvPr>
        </p:nvSpPr>
        <p:spPr>
          <a:xfrm>
            <a:off x="838200" y="1804938"/>
            <a:ext cx="10092719" cy="4351338"/>
          </a:xfrm>
        </p:spPr>
        <p:txBody>
          <a:bodyPr>
            <a:normAutofit lnSpcReduction="10000"/>
          </a:bodyPr>
          <a:lstStyle/>
          <a:p>
            <a:pPr marL="0" indent="0">
              <a:lnSpc>
                <a:spcPct val="150000"/>
              </a:lnSpc>
              <a:spcAft>
                <a:spcPts val="750"/>
              </a:spcAft>
              <a:buNone/>
            </a:pPr>
            <a:r>
              <a:rPr lang="de-DE" sz="1500" b="1" dirty="0">
                <a:latin typeface="Trebuchet MS" panose="020B0603020202020204" pitchFamily="34" charset="0"/>
                <a:cs typeface="Calibri" panose="020F0502020204030204" pitchFamily="34" charset="0"/>
              </a:rPr>
              <a:t>Schritt 4) „Personal </a:t>
            </a:r>
            <a:r>
              <a:rPr lang="de-DE" sz="1500" b="1" dirty="0" err="1">
                <a:latin typeface="Trebuchet MS" panose="020B0603020202020204" pitchFamily="34" charset="0"/>
                <a:cs typeface="Calibri" panose="020F0502020204030204" pitchFamily="34" charset="0"/>
              </a:rPr>
              <a:t>profiling</a:t>
            </a:r>
            <a:r>
              <a:rPr lang="de-DE" sz="1500" b="1" dirty="0">
                <a:latin typeface="Trebuchet MS" panose="020B0603020202020204" pitchFamily="34" charset="0"/>
                <a:cs typeface="Calibri" panose="020F0502020204030204" pitchFamily="34" charset="0"/>
              </a:rPr>
              <a:t>“: KI-basierte Personenanalyse per "</a:t>
            </a:r>
            <a:r>
              <a:rPr lang="de-DE" sz="1500" b="1" dirty="0" err="1">
                <a:latin typeface="Trebuchet MS" panose="020B0603020202020204" pitchFamily="34" charset="0"/>
                <a:cs typeface="Calibri" panose="020F0502020204030204" pitchFamily="34" charset="0"/>
              </a:rPr>
              <a:t>deep</a:t>
            </a:r>
            <a:r>
              <a:rPr lang="de-DE" sz="1500" b="1" dirty="0">
                <a:latin typeface="Trebuchet MS" panose="020B0603020202020204" pitchFamily="34" charset="0"/>
                <a:cs typeface="Calibri" panose="020F0502020204030204" pitchFamily="34" charset="0"/>
              </a:rPr>
              <a:t> </a:t>
            </a:r>
            <a:r>
              <a:rPr lang="de-DE" sz="1500" b="1" dirty="0" err="1">
                <a:latin typeface="Trebuchet MS" panose="020B0603020202020204" pitchFamily="34" charset="0"/>
                <a:cs typeface="Calibri" panose="020F0502020204030204" pitchFamily="34" charset="0"/>
              </a:rPr>
              <a:t>dive</a:t>
            </a:r>
            <a:r>
              <a:rPr lang="de-DE" sz="1500" b="1" dirty="0">
                <a:latin typeface="Trebuchet MS" panose="020B0603020202020204" pitchFamily="34" charset="0"/>
                <a:cs typeface="Calibri" panose="020F0502020204030204" pitchFamily="34" charset="0"/>
              </a:rPr>
              <a:t>“</a:t>
            </a:r>
          </a:p>
          <a:p>
            <a:pPr marL="0" indent="0">
              <a:lnSpc>
                <a:spcPct val="150000"/>
              </a:lnSpc>
              <a:spcAft>
                <a:spcPts val="750"/>
              </a:spcAft>
              <a:buNone/>
            </a:pPr>
            <a:r>
              <a:rPr lang="de-DE" sz="1500" dirty="0">
                <a:latin typeface="Trebuchet MS" panose="020B0603020202020204" pitchFamily="34" charset="0"/>
                <a:cs typeface="Calibri" panose="020F0502020204030204" pitchFamily="34" charset="0"/>
              </a:rPr>
              <a:t>Jemand hat etwas veröffentlicht? Einen Vortrag gehalten? Als Manager eine Kommunikationskrise gelöst? Als Change-Experte einen Newsroom installiert? Oder wurde „unehrenhaft“ entlassen?</a:t>
            </a:r>
          </a:p>
          <a:p>
            <a:pPr marL="0" indent="0">
              <a:lnSpc>
                <a:spcPct val="150000"/>
              </a:lnSpc>
              <a:spcAft>
                <a:spcPts val="750"/>
              </a:spcAft>
              <a:buNone/>
            </a:pPr>
            <a:r>
              <a:rPr lang="de-DE" sz="1500" dirty="0">
                <a:latin typeface="Trebuchet MS" panose="020B0603020202020204" pitchFamily="34" charset="0"/>
                <a:cs typeface="Calibri" panose="020F0502020204030204" pitchFamily="34" charset="0"/>
              </a:rPr>
              <a:t>Wir finden es heraus. </a:t>
            </a:r>
          </a:p>
          <a:p>
            <a:pPr marL="0" indent="0">
              <a:lnSpc>
                <a:spcPct val="150000"/>
              </a:lnSpc>
              <a:spcAft>
                <a:spcPts val="750"/>
              </a:spcAft>
              <a:buNone/>
            </a:pPr>
            <a:r>
              <a:rPr lang="de-DE" sz="1500" dirty="0">
                <a:latin typeface="Trebuchet MS" panose="020B0603020202020204" pitchFamily="34" charset="0"/>
                <a:cs typeface="Calibri" panose="020F0502020204030204" pitchFamily="34" charset="0"/>
              </a:rPr>
              <a:t>Denn die richtige Person für Ihre Aufgabenstellung ermitteln wir auch mit perfektionierten Algorithmen.</a:t>
            </a:r>
          </a:p>
          <a:p>
            <a:pPr marL="0" indent="0">
              <a:lnSpc>
                <a:spcPct val="150000"/>
              </a:lnSpc>
              <a:spcAft>
                <a:spcPts val="750"/>
              </a:spcAft>
              <a:buNone/>
            </a:pPr>
            <a:r>
              <a:rPr lang="de-DE" sz="1500" dirty="0">
                <a:latin typeface="Trebuchet MS" panose="020B0603020202020204" pitchFamily="34" charset="0"/>
                <a:cs typeface="Calibri" panose="020F0502020204030204" pitchFamily="34" charset="0"/>
              </a:rPr>
              <a:t>"Personal </a:t>
            </a:r>
            <a:r>
              <a:rPr lang="de-DE" sz="1500" dirty="0" err="1">
                <a:latin typeface="Trebuchet MS" panose="020B0603020202020204" pitchFamily="34" charset="0"/>
                <a:cs typeface="Calibri" panose="020F0502020204030204" pitchFamily="34" charset="0"/>
              </a:rPr>
              <a:t>Profiling</a:t>
            </a:r>
            <a:r>
              <a:rPr lang="de-DE" sz="1500" dirty="0">
                <a:latin typeface="Trebuchet MS" panose="020B0603020202020204" pitchFamily="34" charset="0"/>
                <a:cs typeface="Calibri" panose="020F0502020204030204" pitchFamily="34" charset="0"/>
              </a:rPr>
              <a:t>" nennen wir das. Hierbei kommt uns unser langjähriger Einsatz von selbst entwickelten KI-Research-Tools zugute. Unsere Crawler und Algorithmen durchforsten alle digitalen Quellen - in der Regel viele Millionen. Wir modellieren Persönlichkeitsprofile, erstellen Stärken-/Schwächenanalysen und ermitteln Verfügbarkeiten, Kompetenzen und Interessen. Darüber hinaus ermitteln wir individuelle KPIs für einen „personal fit“ mit unserem Auftraggeber.</a:t>
            </a:r>
            <a:endParaRPr lang="de-DE" dirty="0"/>
          </a:p>
        </p:txBody>
      </p:sp>
      <p:sp>
        <p:nvSpPr>
          <p:cNvPr id="6" name="Rechtwinkliges Dreieck 5">
            <a:extLst>
              <a:ext uri="{FF2B5EF4-FFF2-40B4-BE49-F238E27FC236}">
                <a16:creationId xmlns:a16="http://schemas.microsoft.com/office/drawing/2014/main" id="{A7E0134A-FF3E-3A26-BB4D-4496630FDD1E}"/>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2" name="Picture 2" descr="Bildvorschau">
            <a:extLst>
              <a:ext uri="{FF2B5EF4-FFF2-40B4-BE49-F238E27FC236}">
                <a16:creationId xmlns:a16="http://schemas.microsoft.com/office/drawing/2014/main" id="{3D53DEE1-DEB9-DB7A-5167-0A4866018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6A572837-AAA9-8510-7705-344341B7608C}"/>
              </a:ext>
            </a:extLst>
          </p:cNvPr>
          <p:cNvGrpSpPr/>
          <p:nvPr/>
        </p:nvGrpSpPr>
        <p:grpSpPr>
          <a:xfrm>
            <a:off x="7068615" y="681037"/>
            <a:ext cx="3184164" cy="965200"/>
            <a:chOff x="8205094" y="983456"/>
            <a:chExt cx="1821687" cy="552199"/>
          </a:xfrm>
        </p:grpSpPr>
        <p:sp>
          <p:nvSpPr>
            <p:cNvPr id="7" name="Rectangle 20">
              <a:extLst>
                <a:ext uri="{FF2B5EF4-FFF2-40B4-BE49-F238E27FC236}">
                  <a16:creationId xmlns:a16="http://schemas.microsoft.com/office/drawing/2014/main" id="{5D7F80FB-431C-A50D-C7C1-FBFA8BF04B4A}"/>
                </a:ext>
              </a:extLst>
            </p:cNvPr>
            <p:cNvSpPr/>
            <p:nvPr/>
          </p:nvSpPr>
          <p:spPr>
            <a:xfrm flipH="1">
              <a:off x="8205094" y="1456021"/>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8" name="Rectangle 21">
              <a:extLst>
                <a:ext uri="{FF2B5EF4-FFF2-40B4-BE49-F238E27FC236}">
                  <a16:creationId xmlns:a16="http://schemas.microsoft.com/office/drawing/2014/main" id="{6E74226A-C00B-DDC0-34CE-F9D1F1D33F8C}"/>
                </a:ext>
              </a:extLst>
            </p:cNvPr>
            <p:cNvSpPr/>
            <p:nvPr/>
          </p:nvSpPr>
          <p:spPr>
            <a:xfrm flipH="1">
              <a:off x="8465335" y="1376387"/>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9" name="Rectangle 22">
              <a:extLst>
                <a:ext uri="{FF2B5EF4-FFF2-40B4-BE49-F238E27FC236}">
                  <a16:creationId xmlns:a16="http://schemas.microsoft.com/office/drawing/2014/main" id="{936D6CF7-E2A1-B729-1803-6357693D1552}"/>
                </a:ext>
              </a:extLst>
            </p:cNvPr>
            <p:cNvSpPr/>
            <p:nvPr/>
          </p:nvSpPr>
          <p:spPr>
            <a:xfrm flipH="1">
              <a:off x="8725576" y="1296753"/>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0" name="Rectangle 23">
              <a:extLst>
                <a:ext uri="{FF2B5EF4-FFF2-40B4-BE49-F238E27FC236}">
                  <a16:creationId xmlns:a16="http://schemas.microsoft.com/office/drawing/2014/main" id="{81FE7CC8-95B4-597A-D61F-D3C3566567FB}"/>
                </a:ext>
              </a:extLst>
            </p:cNvPr>
            <p:cNvSpPr/>
            <p:nvPr/>
          </p:nvSpPr>
          <p:spPr>
            <a:xfrm flipH="1">
              <a:off x="8985817" y="1222358"/>
              <a:ext cx="260241" cy="79634"/>
            </a:xfrm>
            <a:prstGeom prst="roundRect">
              <a:avLst/>
            </a:prstGeom>
            <a:solidFill>
              <a:schemeClr val="accent4">
                <a:lumMod val="60000"/>
                <a:lumOff val="40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1" name="Rectangle 24">
              <a:extLst>
                <a:ext uri="{FF2B5EF4-FFF2-40B4-BE49-F238E27FC236}">
                  <a16:creationId xmlns:a16="http://schemas.microsoft.com/office/drawing/2014/main" id="{2719A62C-619E-D4A1-E695-10F463DD5E25}"/>
                </a:ext>
              </a:extLst>
            </p:cNvPr>
            <p:cNvSpPr/>
            <p:nvPr/>
          </p:nvSpPr>
          <p:spPr>
            <a:xfrm flipH="1">
              <a:off x="9246058" y="1142724"/>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2" name="Rectangle 23">
              <a:extLst>
                <a:ext uri="{FF2B5EF4-FFF2-40B4-BE49-F238E27FC236}">
                  <a16:creationId xmlns:a16="http://schemas.microsoft.com/office/drawing/2014/main" id="{766D2158-E186-F963-0705-1EC72601AD71}"/>
                </a:ext>
              </a:extLst>
            </p:cNvPr>
            <p:cNvSpPr/>
            <p:nvPr/>
          </p:nvSpPr>
          <p:spPr>
            <a:xfrm flipH="1">
              <a:off x="9506299" y="1063090"/>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3" name="Rectangle 24">
              <a:extLst>
                <a:ext uri="{FF2B5EF4-FFF2-40B4-BE49-F238E27FC236}">
                  <a16:creationId xmlns:a16="http://schemas.microsoft.com/office/drawing/2014/main" id="{04EDAB98-CA27-EE9F-ABD2-A0761DA54DB1}"/>
                </a:ext>
              </a:extLst>
            </p:cNvPr>
            <p:cNvSpPr/>
            <p:nvPr/>
          </p:nvSpPr>
          <p:spPr>
            <a:xfrm flipH="1">
              <a:off x="9766540" y="983456"/>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grpSp>
      <p:sp>
        <p:nvSpPr>
          <p:cNvPr id="14" name="Stern: 5 Zacken 13">
            <a:extLst>
              <a:ext uri="{FF2B5EF4-FFF2-40B4-BE49-F238E27FC236}">
                <a16:creationId xmlns:a16="http://schemas.microsoft.com/office/drawing/2014/main" id="{15AD2808-70CF-A6C2-BA21-1FCA1B9B125C}"/>
              </a:ext>
            </a:extLst>
          </p:cNvPr>
          <p:cNvSpPr/>
          <p:nvPr/>
        </p:nvSpPr>
        <p:spPr>
          <a:xfrm>
            <a:off x="10662992" y="3222784"/>
            <a:ext cx="1060174" cy="830997"/>
          </a:xfrm>
          <a:prstGeom prst="star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5872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003F246-FECC-212E-5E9D-0F86EDC128D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3003F246-FECC-212E-5E9D-0F86EDC128D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2F04150-2110-BF2A-FD77-81E4E90152DA}"/>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Recruiting</a:t>
            </a:r>
            <a:br>
              <a:rPr lang="de-DE" sz="2800" b="1" dirty="0">
                <a:solidFill>
                  <a:schemeClr val="accent4">
                    <a:lumMod val="60000"/>
                    <a:lumOff val="40000"/>
                  </a:schemeClr>
                </a:solidFill>
                <a:latin typeface="Trebuchet MS" panose="020B0603020202020204" pitchFamily="34" charset="0"/>
              </a:rPr>
            </a:br>
            <a:r>
              <a:rPr lang="de-DE" sz="2800" b="1" dirty="0">
                <a:solidFill>
                  <a:schemeClr val="accent4">
                    <a:lumMod val="60000"/>
                    <a:lumOff val="40000"/>
                  </a:schemeClr>
                </a:solidFill>
                <a:latin typeface="Trebuchet MS" panose="020B0603020202020204" pitchFamily="34" charset="0"/>
              </a:rPr>
              <a:t>Wie wir vorgehen – 7 </a:t>
            </a:r>
            <a:r>
              <a:rPr lang="de-DE" sz="2800" b="1" dirty="0" err="1">
                <a:solidFill>
                  <a:schemeClr val="accent4">
                    <a:lumMod val="60000"/>
                    <a:lumOff val="40000"/>
                  </a:schemeClr>
                </a:solidFill>
                <a:latin typeface="Trebuchet MS" panose="020B0603020202020204" pitchFamily="34" charset="0"/>
              </a:rPr>
              <a:t>steps</a:t>
            </a:r>
            <a:r>
              <a:rPr lang="de-DE" sz="2800" b="1" dirty="0">
                <a:solidFill>
                  <a:schemeClr val="accent4">
                    <a:lumMod val="60000"/>
                    <a:lumOff val="40000"/>
                  </a:schemeClr>
                </a:solidFill>
                <a:latin typeface="Trebuchet MS" panose="020B0603020202020204" pitchFamily="34" charset="0"/>
              </a:rPr>
              <a:t> </a:t>
            </a:r>
            <a:endParaRPr lang="de-DE" dirty="0"/>
          </a:p>
        </p:txBody>
      </p:sp>
      <p:sp>
        <p:nvSpPr>
          <p:cNvPr id="3" name="Inhaltsplatzhalter 2">
            <a:extLst>
              <a:ext uri="{FF2B5EF4-FFF2-40B4-BE49-F238E27FC236}">
                <a16:creationId xmlns:a16="http://schemas.microsoft.com/office/drawing/2014/main" id="{33F9A7A5-3628-FE00-8C57-B4878F3EEB66}"/>
              </a:ext>
            </a:extLst>
          </p:cNvPr>
          <p:cNvSpPr>
            <a:spLocks noGrp="1"/>
          </p:cNvSpPr>
          <p:nvPr>
            <p:ph idx="1"/>
          </p:nvPr>
        </p:nvSpPr>
        <p:spPr>
          <a:xfrm>
            <a:off x="838200" y="1804938"/>
            <a:ext cx="9178319" cy="4351338"/>
          </a:xfrm>
        </p:spPr>
        <p:txBody>
          <a:bodyPr>
            <a:noAutofit/>
          </a:bodyPr>
          <a:lstStyle/>
          <a:p>
            <a:pPr marL="0" indent="0">
              <a:lnSpc>
                <a:spcPct val="150000"/>
              </a:lnSpc>
              <a:spcAft>
                <a:spcPts val="750"/>
              </a:spcAft>
              <a:buNone/>
            </a:pPr>
            <a:r>
              <a:rPr lang="de-DE" sz="1500" b="1" dirty="0">
                <a:latin typeface="Trebuchet MS" panose="020B0603020202020204" pitchFamily="34" charset="0"/>
                <a:ea typeface="Calibri" panose="020F0502020204030204" pitchFamily="34" charset="0"/>
                <a:cs typeface="Calibri" panose="020F0502020204030204" pitchFamily="34" charset="0"/>
              </a:rPr>
              <a:t>Schritt 5) Vorselektion und Shortlist</a:t>
            </a:r>
          </a:p>
          <a:p>
            <a:pPr marL="0" indent="0">
              <a:lnSpc>
                <a:spcPct val="150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Auf Basis unserer Recherchen nehmen wir eine erste Selektion vor. Vielversprechende Kandidaten kommen in die engere Auswahl und werden durch „</a:t>
            </a:r>
            <a:r>
              <a:rPr lang="de-DE" sz="1500" dirty="0" err="1">
                <a:latin typeface="Trebuchet MS" panose="020B0603020202020204" pitchFamily="34" charset="0"/>
                <a:ea typeface="Calibri" panose="020F0502020204030204" pitchFamily="34" charset="0"/>
                <a:cs typeface="Calibri" panose="020F0502020204030204" pitchFamily="34" charset="0"/>
              </a:rPr>
              <a:t>desk</a:t>
            </a:r>
            <a:r>
              <a:rPr lang="de-DE" sz="1500" dirty="0">
                <a:latin typeface="Trebuchet MS" panose="020B0603020202020204" pitchFamily="34" charset="0"/>
                <a:ea typeface="Calibri" panose="020F0502020204030204" pitchFamily="34" charset="0"/>
                <a:cs typeface="Calibri" panose="020F0502020204030204" pitchFamily="34" charset="0"/>
              </a:rPr>
              <a:t> </a:t>
            </a:r>
            <a:r>
              <a:rPr lang="de-DE" sz="1500" dirty="0" err="1">
                <a:latin typeface="Trebuchet MS" panose="020B0603020202020204" pitchFamily="34" charset="0"/>
                <a:ea typeface="Calibri" panose="020F0502020204030204" pitchFamily="34" charset="0"/>
                <a:cs typeface="Calibri" panose="020F0502020204030204" pitchFamily="34" charset="0"/>
              </a:rPr>
              <a:t>research</a:t>
            </a:r>
            <a:r>
              <a:rPr lang="de-DE" sz="1500" dirty="0">
                <a:latin typeface="Trebuchet MS" panose="020B0603020202020204" pitchFamily="34" charset="0"/>
                <a:ea typeface="Calibri" panose="020F0502020204030204" pitchFamily="34" charset="0"/>
                <a:cs typeface="Calibri" panose="020F0502020204030204" pitchFamily="34" charset="0"/>
              </a:rPr>
              <a:t>“ vertieft analysiert. Daraus entsteht eine Liste an „high </a:t>
            </a:r>
            <a:r>
              <a:rPr lang="de-DE" sz="1500" dirty="0" err="1">
                <a:latin typeface="Trebuchet MS" panose="020B0603020202020204" pitchFamily="34" charset="0"/>
                <a:ea typeface="Calibri" panose="020F0502020204030204" pitchFamily="34" charset="0"/>
                <a:cs typeface="Calibri" panose="020F0502020204030204" pitchFamily="34" charset="0"/>
              </a:rPr>
              <a:t>potentials</a:t>
            </a:r>
            <a:r>
              <a:rPr lang="de-DE" sz="1500" dirty="0">
                <a:latin typeface="Trebuchet MS" panose="020B0603020202020204" pitchFamily="34" charset="0"/>
                <a:ea typeface="Calibri" panose="020F0502020204030204" pitchFamily="34" charset="0"/>
                <a:cs typeface="Calibri" panose="020F0502020204030204" pitchFamily="34" charset="0"/>
              </a:rPr>
              <a:t>“. Diese stellen wir Ihnen im schriftlichen Kurzprofil vor: in der Regel 10-12 Personen.</a:t>
            </a:r>
          </a:p>
          <a:p>
            <a:pPr marL="0" indent="0">
              <a:lnSpc>
                <a:spcPct val="150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Favorisierte „top </a:t>
            </a:r>
            <a:r>
              <a:rPr lang="de-DE" sz="1500" dirty="0" err="1">
                <a:latin typeface="Trebuchet MS" panose="020B0603020202020204" pitchFamily="34" charset="0"/>
                <a:ea typeface="Calibri" panose="020F0502020204030204" pitchFamily="34" charset="0"/>
                <a:cs typeface="Calibri" panose="020F0502020204030204" pitchFamily="34" charset="0"/>
              </a:rPr>
              <a:t>potentials</a:t>
            </a:r>
            <a:r>
              <a:rPr lang="de-DE" sz="1500" dirty="0">
                <a:latin typeface="Trebuchet MS" panose="020B0603020202020204" pitchFamily="34" charset="0"/>
                <a:ea typeface="Calibri" panose="020F0502020204030204" pitchFamily="34" charset="0"/>
                <a:cs typeface="Calibri" panose="020F0502020204030204" pitchFamily="34" charset="0"/>
              </a:rPr>
              <a:t>“ kommen auf die Shortlist: in der Regel 3-5 Kandidaten. Diese werden im persönlichen Vor-Gespräch von uns auf ihre Eignung und ihr Interesse geprüft.</a:t>
            </a:r>
          </a:p>
        </p:txBody>
      </p:sp>
      <p:sp>
        <p:nvSpPr>
          <p:cNvPr id="6" name="Rechtwinkliges Dreieck 5">
            <a:extLst>
              <a:ext uri="{FF2B5EF4-FFF2-40B4-BE49-F238E27FC236}">
                <a16:creationId xmlns:a16="http://schemas.microsoft.com/office/drawing/2014/main" id="{527F6F84-5643-34F0-B09F-295436D6593B}"/>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2" name="Picture 2" descr="Bildvorschau">
            <a:extLst>
              <a:ext uri="{FF2B5EF4-FFF2-40B4-BE49-F238E27FC236}">
                <a16:creationId xmlns:a16="http://schemas.microsoft.com/office/drawing/2014/main" id="{DDAC5D27-419A-DD8E-6029-CA0430DE05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63C523AC-4854-39B2-623D-16EBC6DAD606}"/>
              </a:ext>
            </a:extLst>
          </p:cNvPr>
          <p:cNvGrpSpPr/>
          <p:nvPr/>
        </p:nvGrpSpPr>
        <p:grpSpPr>
          <a:xfrm>
            <a:off x="7068615" y="681037"/>
            <a:ext cx="3184164" cy="965200"/>
            <a:chOff x="8205094" y="983456"/>
            <a:chExt cx="1821687" cy="552199"/>
          </a:xfrm>
        </p:grpSpPr>
        <p:sp>
          <p:nvSpPr>
            <p:cNvPr id="7" name="Rectangle 20">
              <a:extLst>
                <a:ext uri="{FF2B5EF4-FFF2-40B4-BE49-F238E27FC236}">
                  <a16:creationId xmlns:a16="http://schemas.microsoft.com/office/drawing/2014/main" id="{3F2BF238-E8D4-8A81-49CB-1E15171D8998}"/>
                </a:ext>
              </a:extLst>
            </p:cNvPr>
            <p:cNvSpPr/>
            <p:nvPr/>
          </p:nvSpPr>
          <p:spPr>
            <a:xfrm flipH="1">
              <a:off x="8205094" y="1456021"/>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8" name="Rectangle 21">
              <a:extLst>
                <a:ext uri="{FF2B5EF4-FFF2-40B4-BE49-F238E27FC236}">
                  <a16:creationId xmlns:a16="http://schemas.microsoft.com/office/drawing/2014/main" id="{CA5D2243-598C-6FCE-9328-A16CFA656632}"/>
                </a:ext>
              </a:extLst>
            </p:cNvPr>
            <p:cNvSpPr/>
            <p:nvPr/>
          </p:nvSpPr>
          <p:spPr>
            <a:xfrm flipH="1">
              <a:off x="8465335" y="1376387"/>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9" name="Rectangle 22">
              <a:extLst>
                <a:ext uri="{FF2B5EF4-FFF2-40B4-BE49-F238E27FC236}">
                  <a16:creationId xmlns:a16="http://schemas.microsoft.com/office/drawing/2014/main" id="{C3937C89-9FFA-3D32-758A-80D803EFC900}"/>
                </a:ext>
              </a:extLst>
            </p:cNvPr>
            <p:cNvSpPr/>
            <p:nvPr/>
          </p:nvSpPr>
          <p:spPr>
            <a:xfrm flipH="1">
              <a:off x="8725576" y="1296753"/>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0" name="Rectangle 23">
              <a:extLst>
                <a:ext uri="{FF2B5EF4-FFF2-40B4-BE49-F238E27FC236}">
                  <a16:creationId xmlns:a16="http://schemas.microsoft.com/office/drawing/2014/main" id="{6CEF31C0-B565-214C-2526-D08B1F24D322}"/>
                </a:ext>
              </a:extLst>
            </p:cNvPr>
            <p:cNvSpPr/>
            <p:nvPr/>
          </p:nvSpPr>
          <p:spPr>
            <a:xfrm flipH="1">
              <a:off x="8985817" y="1222358"/>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1" name="Rectangle 24">
              <a:extLst>
                <a:ext uri="{FF2B5EF4-FFF2-40B4-BE49-F238E27FC236}">
                  <a16:creationId xmlns:a16="http://schemas.microsoft.com/office/drawing/2014/main" id="{022DC2A1-099D-EE21-C23F-266E202F3E82}"/>
                </a:ext>
              </a:extLst>
            </p:cNvPr>
            <p:cNvSpPr/>
            <p:nvPr/>
          </p:nvSpPr>
          <p:spPr>
            <a:xfrm flipH="1">
              <a:off x="9246058" y="1142724"/>
              <a:ext cx="260241" cy="79634"/>
            </a:xfrm>
            <a:prstGeom prst="roundRect">
              <a:avLst/>
            </a:prstGeom>
            <a:solidFill>
              <a:schemeClr val="accent4">
                <a:lumMod val="60000"/>
                <a:lumOff val="40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2" name="Rectangle 23">
              <a:extLst>
                <a:ext uri="{FF2B5EF4-FFF2-40B4-BE49-F238E27FC236}">
                  <a16:creationId xmlns:a16="http://schemas.microsoft.com/office/drawing/2014/main" id="{1CE375AD-ED86-281F-89FA-DF51D07E67CF}"/>
                </a:ext>
              </a:extLst>
            </p:cNvPr>
            <p:cNvSpPr/>
            <p:nvPr/>
          </p:nvSpPr>
          <p:spPr>
            <a:xfrm flipH="1">
              <a:off x="9506299" y="1063090"/>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3" name="Rectangle 24">
              <a:extLst>
                <a:ext uri="{FF2B5EF4-FFF2-40B4-BE49-F238E27FC236}">
                  <a16:creationId xmlns:a16="http://schemas.microsoft.com/office/drawing/2014/main" id="{E4D23F31-17B3-0951-8938-EB8E9DEAE96D}"/>
                </a:ext>
              </a:extLst>
            </p:cNvPr>
            <p:cNvSpPr/>
            <p:nvPr/>
          </p:nvSpPr>
          <p:spPr>
            <a:xfrm flipH="1">
              <a:off x="9766540" y="983456"/>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grpSp>
    </p:spTree>
    <p:extLst>
      <p:ext uri="{BB962C8B-B14F-4D97-AF65-F5344CB8AC3E}">
        <p14:creationId xmlns:p14="http://schemas.microsoft.com/office/powerpoint/2010/main" val="62475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003F246-FECC-212E-5E9D-0F86EDC128D8}"/>
              </a:ext>
            </a:extLst>
          </p:cNvPr>
          <p:cNvGraphicFramePr>
            <a:graphicFrameLocks noChangeAspect="1"/>
          </p:cNvGraphicFramePr>
          <p:nvPr>
            <p:custDataLst>
              <p:tags r:id="rId1"/>
            </p:custDataLst>
            <p:extLst>
              <p:ext uri="{D42A27DB-BD31-4B8C-83A1-F6EECF244321}">
                <p14:modId xmlns:p14="http://schemas.microsoft.com/office/powerpoint/2010/main" val="79670929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3003F246-FECC-212E-5E9D-0F86EDC128D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2F04150-2110-BF2A-FD77-81E4E90152DA}"/>
              </a:ext>
            </a:extLst>
          </p:cNvPr>
          <p:cNvSpPr>
            <a:spLocks noGrp="1"/>
          </p:cNvSpPr>
          <p:nvPr>
            <p:ph type="title"/>
          </p:nvPr>
        </p:nvSpPr>
        <p:spPr>
          <a:xfrm>
            <a:off x="838200" y="365125"/>
            <a:ext cx="6134100" cy="1325563"/>
          </a:xfrm>
        </p:spPr>
        <p:txBody>
          <a:bodyPr vert="horz"/>
          <a:lstStyle/>
          <a:p>
            <a:r>
              <a:rPr lang="de-DE" sz="2800" b="1" dirty="0">
                <a:solidFill>
                  <a:schemeClr val="accent4">
                    <a:lumMod val="60000"/>
                    <a:lumOff val="40000"/>
                  </a:schemeClr>
                </a:solidFill>
                <a:latin typeface="Trebuchet MS" panose="020B0603020202020204" pitchFamily="34" charset="0"/>
              </a:rPr>
              <a:t>Recruiting</a:t>
            </a:r>
            <a:br>
              <a:rPr lang="de-DE" sz="2800" b="1" dirty="0">
                <a:solidFill>
                  <a:schemeClr val="accent4">
                    <a:lumMod val="60000"/>
                    <a:lumOff val="40000"/>
                  </a:schemeClr>
                </a:solidFill>
                <a:latin typeface="Trebuchet MS" panose="020B0603020202020204" pitchFamily="34" charset="0"/>
              </a:rPr>
            </a:br>
            <a:r>
              <a:rPr lang="de-DE" sz="2800" b="1" dirty="0">
                <a:solidFill>
                  <a:schemeClr val="accent4">
                    <a:lumMod val="60000"/>
                    <a:lumOff val="40000"/>
                  </a:schemeClr>
                </a:solidFill>
                <a:latin typeface="Trebuchet MS" panose="020B0603020202020204" pitchFamily="34" charset="0"/>
              </a:rPr>
              <a:t>Wie wir vorgehen – 7 </a:t>
            </a:r>
            <a:r>
              <a:rPr lang="de-DE" sz="2800" b="1" dirty="0" err="1">
                <a:solidFill>
                  <a:schemeClr val="accent4">
                    <a:lumMod val="60000"/>
                    <a:lumOff val="40000"/>
                  </a:schemeClr>
                </a:solidFill>
                <a:latin typeface="Trebuchet MS" panose="020B0603020202020204" pitchFamily="34" charset="0"/>
              </a:rPr>
              <a:t>steps</a:t>
            </a:r>
            <a:r>
              <a:rPr lang="de-DE" sz="2800" b="1" dirty="0">
                <a:solidFill>
                  <a:schemeClr val="accent4">
                    <a:lumMod val="60000"/>
                    <a:lumOff val="40000"/>
                  </a:schemeClr>
                </a:solidFill>
                <a:latin typeface="Trebuchet MS" panose="020B0603020202020204" pitchFamily="34" charset="0"/>
              </a:rPr>
              <a:t> </a:t>
            </a:r>
            <a:endParaRPr lang="de-DE" dirty="0"/>
          </a:p>
        </p:txBody>
      </p:sp>
      <p:sp>
        <p:nvSpPr>
          <p:cNvPr id="3" name="Inhaltsplatzhalter 2">
            <a:extLst>
              <a:ext uri="{FF2B5EF4-FFF2-40B4-BE49-F238E27FC236}">
                <a16:creationId xmlns:a16="http://schemas.microsoft.com/office/drawing/2014/main" id="{33F9A7A5-3628-FE00-8C57-B4878F3EEB66}"/>
              </a:ext>
            </a:extLst>
          </p:cNvPr>
          <p:cNvSpPr>
            <a:spLocks noGrp="1"/>
          </p:cNvSpPr>
          <p:nvPr>
            <p:ph idx="1"/>
          </p:nvPr>
        </p:nvSpPr>
        <p:spPr>
          <a:xfrm>
            <a:off x="838200" y="1804938"/>
            <a:ext cx="9045696" cy="4351338"/>
          </a:xfrm>
        </p:spPr>
        <p:txBody>
          <a:bodyPr>
            <a:noAutofit/>
          </a:bodyPr>
          <a:lstStyle/>
          <a:p>
            <a:pPr marL="0" indent="0">
              <a:lnSpc>
                <a:spcPct val="150000"/>
              </a:lnSpc>
              <a:spcAft>
                <a:spcPts val="750"/>
              </a:spcAft>
              <a:buNone/>
            </a:pPr>
            <a:r>
              <a:rPr lang="de-DE" sz="1500" b="1" dirty="0">
                <a:latin typeface="Trebuchet MS" panose="020B0603020202020204" pitchFamily="34" charset="0"/>
                <a:ea typeface="Calibri" panose="020F0502020204030204" pitchFamily="34" charset="0"/>
                <a:cs typeface="Calibri" panose="020F0502020204030204" pitchFamily="34" charset="0"/>
              </a:rPr>
              <a:t>Schritt 6) Kandidatenpräsentation</a:t>
            </a:r>
          </a:p>
          <a:p>
            <a:pPr marL="0" indent="0">
              <a:lnSpc>
                <a:spcPct val="150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Schließlich lernen Sie die Kandidaten kennen und prüfen sie auf ihren „</a:t>
            </a:r>
            <a:r>
              <a:rPr lang="de-DE" sz="1500" dirty="0" err="1">
                <a:latin typeface="Trebuchet MS" panose="020B0603020202020204" pitchFamily="34" charset="0"/>
                <a:ea typeface="Calibri" panose="020F0502020204030204" pitchFamily="34" charset="0"/>
                <a:cs typeface="Calibri" panose="020F0502020204030204" pitchFamily="34" charset="0"/>
              </a:rPr>
              <a:t>perfect</a:t>
            </a:r>
            <a:r>
              <a:rPr lang="de-DE" sz="1500" dirty="0">
                <a:latin typeface="Trebuchet MS" panose="020B0603020202020204" pitchFamily="34" charset="0"/>
                <a:ea typeface="Calibri" panose="020F0502020204030204" pitchFamily="34" charset="0"/>
                <a:cs typeface="Calibri" panose="020F0502020204030204" pitchFamily="34" charset="0"/>
              </a:rPr>
              <a:t> fit“. In persönlichen Gesprächen ergründen Sie, ob der Bewerber zu 100 Prozent Ihren Vorstellungen entspricht: Passen die Kompetenzen, stimmt die Persönlichkeit, entsprechen die Rahmenbedingungen (Gehalt, Reisewilligkeit, Fachkompetenz, Vernetzung, Reputation, Alter etc.) Ihren Vorstellungen? </a:t>
            </a:r>
            <a:endParaRPr lang="de-DE" sz="1500" dirty="0">
              <a:latin typeface="Trebuchet MS" panose="020B0603020202020204" pitchFamily="34" charset="0"/>
            </a:endParaRPr>
          </a:p>
        </p:txBody>
      </p:sp>
      <p:sp>
        <p:nvSpPr>
          <p:cNvPr id="6" name="Rechtwinkliges Dreieck 5">
            <a:extLst>
              <a:ext uri="{FF2B5EF4-FFF2-40B4-BE49-F238E27FC236}">
                <a16:creationId xmlns:a16="http://schemas.microsoft.com/office/drawing/2014/main" id="{527F6F84-5643-34F0-B09F-295436D6593B}"/>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2" name="Picture 2" descr="Bildvorschau">
            <a:extLst>
              <a:ext uri="{FF2B5EF4-FFF2-40B4-BE49-F238E27FC236}">
                <a16:creationId xmlns:a16="http://schemas.microsoft.com/office/drawing/2014/main" id="{C1911243-BA74-A8F7-8D59-90CA358088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37339517-FD58-4A05-A5F4-7AB2153F2E3A}"/>
              </a:ext>
            </a:extLst>
          </p:cNvPr>
          <p:cNvGrpSpPr/>
          <p:nvPr/>
        </p:nvGrpSpPr>
        <p:grpSpPr>
          <a:xfrm>
            <a:off x="7068615" y="681037"/>
            <a:ext cx="3184164" cy="965200"/>
            <a:chOff x="8205094" y="983456"/>
            <a:chExt cx="1821687" cy="552199"/>
          </a:xfrm>
        </p:grpSpPr>
        <p:sp>
          <p:nvSpPr>
            <p:cNvPr id="7" name="Rectangle 20">
              <a:extLst>
                <a:ext uri="{FF2B5EF4-FFF2-40B4-BE49-F238E27FC236}">
                  <a16:creationId xmlns:a16="http://schemas.microsoft.com/office/drawing/2014/main" id="{F0051DC8-8130-294C-971B-C85DE002B0A4}"/>
                </a:ext>
              </a:extLst>
            </p:cNvPr>
            <p:cNvSpPr/>
            <p:nvPr/>
          </p:nvSpPr>
          <p:spPr>
            <a:xfrm flipH="1">
              <a:off x="8205094" y="1456021"/>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8" name="Rectangle 21">
              <a:extLst>
                <a:ext uri="{FF2B5EF4-FFF2-40B4-BE49-F238E27FC236}">
                  <a16:creationId xmlns:a16="http://schemas.microsoft.com/office/drawing/2014/main" id="{5BD1717B-6E4C-DBDB-C2C7-6177E589EDAE}"/>
                </a:ext>
              </a:extLst>
            </p:cNvPr>
            <p:cNvSpPr/>
            <p:nvPr/>
          </p:nvSpPr>
          <p:spPr>
            <a:xfrm flipH="1">
              <a:off x="8465335" y="1376387"/>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9" name="Rectangle 22">
              <a:extLst>
                <a:ext uri="{FF2B5EF4-FFF2-40B4-BE49-F238E27FC236}">
                  <a16:creationId xmlns:a16="http://schemas.microsoft.com/office/drawing/2014/main" id="{0A8F4571-B727-8ABF-916C-16154C83C7A1}"/>
                </a:ext>
              </a:extLst>
            </p:cNvPr>
            <p:cNvSpPr/>
            <p:nvPr/>
          </p:nvSpPr>
          <p:spPr>
            <a:xfrm flipH="1">
              <a:off x="8725576" y="1296753"/>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0" name="Rectangle 23">
              <a:extLst>
                <a:ext uri="{FF2B5EF4-FFF2-40B4-BE49-F238E27FC236}">
                  <a16:creationId xmlns:a16="http://schemas.microsoft.com/office/drawing/2014/main" id="{47F05F73-9AEA-691B-C820-630D0EFCE682}"/>
                </a:ext>
              </a:extLst>
            </p:cNvPr>
            <p:cNvSpPr/>
            <p:nvPr/>
          </p:nvSpPr>
          <p:spPr>
            <a:xfrm flipH="1">
              <a:off x="8985817" y="1222358"/>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1" name="Rectangle 24">
              <a:extLst>
                <a:ext uri="{FF2B5EF4-FFF2-40B4-BE49-F238E27FC236}">
                  <a16:creationId xmlns:a16="http://schemas.microsoft.com/office/drawing/2014/main" id="{C3E6C634-F2C7-8D2B-EC38-2D32482E5E09}"/>
                </a:ext>
              </a:extLst>
            </p:cNvPr>
            <p:cNvSpPr/>
            <p:nvPr/>
          </p:nvSpPr>
          <p:spPr>
            <a:xfrm flipH="1">
              <a:off x="9246058" y="1142724"/>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2" name="Rectangle 23">
              <a:extLst>
                <a:ext uri="{FF2B5EF4-FFF2-40B4-BE49-F238E27FC236}">
                  <a16:creationId xmlns:a16="http://schemas.microsoft.com/office/drawing/2014/main" id="{4FAC0A5E-D31F-4A7C-177C-31C1D4927364}"/>
                </a:ext>
              </a:extLst>
            </p:cNvPr>
            <p:cNvSpPr/>
            <p:nvPr/>
          </p:nvSpPr>
          <p:spPr>
            <a:xfrm flipH="1">
              <a:off x="9506299" y="1063090"/>
              <a:ext cx="260241" cy="79634"/>
            </a:xfrm>
            <a:prstGeom prst="roundRect">
              <a:avLst/>
            </a:prstGeom>
            <a:solidFill>
              <a:schemeClr val="accent4">
                <a:lumMod val="60000"/>
                <a:lumOff val="40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3" name="Rectangle 24">
              <a:extLst>
                <a:ext uri="{FF2B5EF4-FFF2-40B4-BE49-F238E27FC236}">
                  <a16:creationId xmlns:a16="http://schemas.microsoft.com/office/drawing/2014/main" id="{DE05FA68-9D06-6B75-08F2-E2DA0690172C}"/>
                </a:ext>
              </a:extLst>
            </p:cNvPr>
            <p:cNvSpPr/>
            <p:nvPr/>
          </p:nvSpPr>
          <p:spPr>
            <a:xfrm flipH="1">
              <a:off x="9766540" y="983456"/>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grpSp>
    </p:spTree>
    <p:extLst>
      <p:ext uri="{BB962C8B-B14F-4D97-AF65-F5344CB8AC3E}">
        <p14:creationId xmlns:p14="http://schemas.microsoft.com/office/powerpoint/2010/main" val="118660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CAABBC-EF14-0DD4-F397-DEEF8212D29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3CCAABBC-EF14-0DD4-F397-DEEF8212D29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8B3C604-469C-0BF3-9F5A-CA7B52627C26}"/>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Recruiting</a:t>
            </a:r>
            <a:br>
              <a:rPr lang="de-DE" sz="2800" b="1" dirty="0">
                <a:solidFill>
                  <a:schemeClr val="accent4">
                    <a:lumMod val="60000"/>
                    <a:lumOff val="40000"/>
                  </a:schemeClr>
                </a:solidFill>
                <a:latin typeface="Trebuchet MS" panose="020B0603020202020204" pitchFamily="34" charset="0"/>
              </a:rPr>
            </a:br>
            <a:r>
              <a:rPr lang="de-DE" sz="2800" b="1" dirty="0">
                <a:solidFill>
                  <a:schemeClr val="accent4">
                    <a:lumMod val="60000"/>
                    <a:lumOff val="40000"/>
                  </a:schemeClr>
                </a:solidFill>
                <a:latin typeface="Trebuchet MS" panose="020B0603020202020204" pitchFamily="34" charset="0"/>
              </a:rPr>
              <a:t>Wie wir vorgehen – 7 </a:t>
            </a:r>
            <a:r>
              <a:rPr lang="de-DE" sz="2800" b="1" dirty="0" err="1">
                <a:solidFill>
                  <a:schemeClr val="accent4">
                    <a:lumMod val="60000"/>
                    <a:lumOff val="40000"/>
                  </a:schemeClr>
                </a:solidFill>
                <a:latin typeface="Trebuchet MS" panose="020B0603020202020204" pitchFamily="34" charset="0"/>
              </a:rPr>
              <a:t>steps</a:t>
            </a:r>
            <a:r>
              <a:rPr lang="de-DE" sz="2800" b="1" dirty="0">
                <a:solidFill>
                  <a:schemeClr val="accent4">
                    <a:lumMod val="60000"/>
                    <a:lumOff val="40000"/>
                  </a:schemeClr>
                </a:solidFill>
                <a:latin typeface="Trebuchet MS" panose="020B0603020202020204" pitchFamily="34" charset="0"/>
              </a:rPr>
              <a:t> </a:t>
            </a:r>
            <a:endParaRPr lang="de-DE" dirty="0"/>
          </a:p>
        </p:txBody>
      </p:sp>
      <p:sp>
        <p:nvSpPr>
          <p:cNvPr id="3" name="Inhaltsplatzhalter 2">
            <a:extLst>
              <a:ext uri="{FF2B5EF4-FFF2-40B4-BE49-F238E27FC236}">
                <a16:creationId xmlns:a16="http://schemas.microsoft.com/office/drawing/2014/main" id="{260C8493-A936-FBF2-30B3-B1E5830F46A5}"/>
              </a:ext>
            </a:extLst>
          </p:cNvPr>
          <p:cNvSpPr>
            <a:spLocks noGrp="1"/>
          </p:cNvSpPr>
          <p:nvPr>
            <p:ph idx="1"/>
          </p:nvPr>
        </p:nvSpPr>
        <p:spPr>
          <a:xfrm>
            <a:off x="838200" y="1895425"/>
            <a:ext cx="10515600" cy="4351338"/>
          </a:xfrm>
        </p:spPr>
        <p:txBody>
          <a:bodyPr/>
          <a:lstStyle/>
          <a:p>
            <a:pPr marL="0" indent="0">
              <a:lnSpc>
                <a:spcPct val="107000"/>
              </a:lnSpc>
              <a:spcAft>
                <a:spcPts val="750"/>
              </a:spcAft>
              <a:buNone/>
            </a:pPr>
            <a:r>
              <a:rPr lang="de-DE" sz="1500" b="1" dirty="0">
                <a:latin typeface="Trebuchet MS" panose="020B0603020202020204" pitchFamily="34" charset="0"/>
                <a:ea typeface="Calibri" panose="020F0502020204030204" pitchFamily="34" charset="0"/>
                <a:cs typeface="Calibri" panose="020F0502020204030204" pitchFamily="34" charset="0"/>
              </a:rPr>
              <a:t>Schritt 7) </a:t>
            </a:r>
            <a:r>
              <a:rPr lang="de-DE" sz="1500" b="1" dirty="0" err="1">
                <a:latin typeface="Trebuchet MS" panose="020B0603020202020204" pitchFamily="34" charset="0"/>
                <a:ea typeface="Calibri" panose="020F0502020204030204" pitchFamily="34" charset="0"/>
                <a:cs typeface="Calibri" panose="020F0502020204030204" pitchFamily="34" charset="0"/>
              </a:rPr>
              <a:t>Perfect</a:t>
            </a:r>
            <a:r>
              <a:rPr lang="de-DE" sz="1500" b="1" dirty="0">
                <a:latin typeface="Trebuchet MS" panose="020B0603020202020204" pitchFamily="34" charset="0"/>
                <a:ea typeface="Calibri" panose="020F0502020204030204" pitchFamily="34" charset="0"/>
                <a:cs typeface="Calibri" panose="020F0502020204030204" pitchFamily="34" charset="0"/>
              </a:rPr>
              <a:t> Fit</a:t>
            </a:r>
          </a:p>
          <a:p>
            <a:pPr marL="0" indent="0">
              <a:buNone/>
            </a:pPr>
            <a:r>
              <a:rPr lang="de-DE" sz="1500" dirty="0">
                <a:latin typeface="Trebuchet MS" panose="020B0603020202020204" pitchFamily="34" charset="0"/>
                <a:ea typeface="Calibri" panose="020F0502020204030204" pitchFamily="34" charset="0"/>
                <a:cs typeface="Calibri" panose="020F0502020204030204" pitchFamily="34" charset="0"/>
              </a:rPr>
              <a:t>Sie sind noch nicht zufrieden: Wir suchen weiter. Bis wir den perfekten Kandidaten gefunden haben.</a:t>
            </a:r>
          </a:p>
          <a:p>
            <a:pPr marL="0" indent="0">
              <a:buNone/>
            </a:pPr>
            <a:endParaRPr lang="de-DE" sz="1500" dirty="0">
              <a:latin typeface="Trebuchet MS" panose="020B0603020202020204" pitchFamily="34" charset="0"/>
              <a:ea typeface="Calibri" panose="020F0502020204030204" pitchFamily="34" charset="0"/>
              <a:cs typeface="Calibri" panose="020F0502020204030204" pitchFamily="34" charset="0"/>
            </a:endParaRPr>
          </a:p>
          <a:p>
            <a:pPr marL="0" indent="0">
              <a:buNone/>
            </a:pPr>
            <a:r>
              <a:rPr lang="de-DE" sz="1500" dirty="0">
                <a:latin typeface="Trebuchet MS" panose="020B0603020202020204" pitchFamily="34" charset="0"/>
                <a:ea typeface="Calibri" panose="020F0502020204030204" pitchFamily="34" charset="0"/>
                <a:cs typeface="Calibri" panose="020F0502020204030204" pitchFamily="34" charset="0"/>
              </a:rPr>
              <a:t>Sie sind zufrieden:  </a:t>
            </a:r>
            <a:r>
              <a:rPr lang="de-DE" sz="20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a:t>
            </a:r>
            <a:r>
              <a:rPr lang="de-DE" sz="2000" b="1" dirty="0" err="1">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Perfect</a:t>
            </a:r>
            <a:r>
              <a:rPr lang="de-DE" sz="20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 fit“ </a:t>
            </a:r>
          </a:p>
        </p:txBody>
      </p:sp>
      <p:sp>
        <p:nvSpPr>
          <p:cNvPr id="6" name="Rechtwinkliges Dreieck 5">
            <a:extLst>
              <a:ext uri="{FF2B5EF4-FFF2-40B4-BE49-F238E27FC236}">
                <a16:creationId xmlns:a16="http://schemas.microsoft.com/office/drawing/2014/main" id="{E2B6B6D4-3857-4AEA-42FA-0856C2FECE2C}"/>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2" name="Picture 2" descr="Bildvorschau">
            <a:extLst>
              <a:ext uri="{FF2B5EF4-FFF2-40B4-BE49-F238E27FC236}">
                <a16:creationId xmlns:a16="http://schemas.microsoft.com/office/drawing/2014/main" id="{989397E1-B0AD-AB98-9153-436706501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9BFEAE10-AF57-5DDF-AEB1-0242D71C13DB}"/>
              </a:ext>
            </a:extLst>
          </p:cNvPr>
          <p:cNvGrpSpPr/>
          <p:nvPr/>
        </p:nvGrpSpPr>
        <p:grpSpPr>
          <a:xfrm>
            <a:off x="7068615" y="681037"/>
            <a:ext cx="3184164" cy="965200"/>
            <a:chOff x="8205094" y="983456"/>
            <a:chExt cx="1821687" cy="552199"/>
          </a:xfrm>
        </p:grpSpPr>
        <p:sp>
          <p:nvSpPr>
            <p:cNvPr id="7" name="Rectangle 20">
              <a:extLst>
                <a:ext uri="{FF2B5EF4-FFF2-40B4-BE49-F238E27FC236}">
                  <a16:creationId xmlns:a16="http://schemas.microsoft.com/office/drawing/2014/main" id="{310211A1-5445-EACB-649F-3CF1EEB34ACE}"/>
                </a:ext>
              </a:extLst>
            </p:cNvPr>
            <p:cNvSpPr/>
            <p:nvPr/>
          </p:nvSpPr>
          <p:spPr>
            <a:xfrm flipH="1">
              <a:off x="8205094" y="1456021"/>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8" name="Rectangle 21">
              <a:extLst>
                <a:ext uri="{FF2B5EF4-FFF2-40B4-BE49-F238E27FC236}">
                  <a16:creationId xmlns:a16="http://schemas.microsoft.com/office/drawing/2014/main" id="{F800F7C8-1223-2237-9DEF-88F95E37CDE8}"/>
                </a:ext>
              </a:extLst>
            </p:cNvPr>
            <p:cNvSpPr/>
            <p:nvPr/>
          </p:nvSpPr>
          <p:spPr>
            <a:xfrm flipH="1">
              <a:off x="8465335" y="1376387"/>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9" name="Rectangle 22">
              <a:extLst>
                <a:ext uri="{FF2B5EF4-FFF2-40B4-BE49-F238E27FC236}">
                  <a16:creationId xmlns:a16="http://schemas.microsoft.com/office/drawing/2014/main" id="{3E277810-277C-0C28-2E14-782A23320AEA}"/>
                </a:ext>
              </a:extLst>
            </p:cNvPr>
            <p:cNvSpPr/>
            <p:nvPr/>
          </p:nvSpPr>
          <p:spPr>
            <a:xfrm flipH="1">
              <a:off x="8725576" y="1296753"/>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0" name="Rectangle 23">
              <a:extLst>
                <a:ext uri="{FF2B5EF4-FFF2-40B4-BE49-F238E27FC236}">
                  <a16:creationId xmlns:a16="http://schemas.microsoft.com/office/drawing/2014/main" id="{AFD43A87-1D8F-9F3D-238A-6E579EF36C2C}"/>
                </a:ext>
              </a:extLst>
            </p:cNvPr>
            <p:cNvSpPr/>
            <p:nvPr/>
          </p:nvSpPr>
          <p:spPr>
            <a:xfrm flipH="1">
              <a:off x="8985817" y="1222358"/>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1" name="Rectangle 24">
              <a:extLst>
                <a:ext uri="{FF2B5EF4-FFF2-40B4-BE49-F238E27FC236}">
                  <a16:creationId xmlns:a16="http://schemas.microsoft.com/office/drawing/2014/main" id="{39685F1B-77C1-4FBE-7DE7-DFC0B8605A2F}"/>
                </a:ext>
              </a:extLst>
            </p:cNvPr>
            <p:cNvSpPr/>
            <p:nvPr/>
          </p:nvSpPr>
          <p:spPr>
            <a:xfrm flipH="1">
              <a:off x="9246058" y="1142724"/>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2" name="Rectangle 23">
              <a:extLst>
                <a:ext uri="{FF2B5EF4-FFF2-40B4-BE49-F238E27FC236}">
                  <a16:creationId xmlns:a16="http://schemas.microsoft.com/office/drawing/2014/main" id="{B5844D47-C66B-5529-AAE7-C34527550418}"/>
                </a:ext>
              </a:extLst>
            </p:cNvPr>
            <p:cNvSpPr/>
            <p:nvPr/>
          </p:nvSpPr>
          <p:spPr>
            <a:xfrm flipH="1">
              <a:off x="9506299" y="1063090"/>
              <a:ext cx="260241" cy="79634"/>
            </a:xfrm>
            <a:prstGeom prst="roundRect">
              <a:avLst/>
            </a:prstGeom>
            <a:solidFill>
              <a:schemeClr val="bg1">
                <a:lumMod val="85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sp>
          <p:nvSpPr>
            <p:cNvPr id="13" name="Rectangle 24">
              <a:extLst>
                <a:ext uri="{FF2B5EF4-FFF2-40B4-BE49-F238E27FC236}">
                  <a16:creationId xmlns:a16="http://schemas.microsoft.com/office/drawing/2014/main" id="{AD63672D-62BB-CBBF-6E1C-45E49118D5BD}"/>
                </a:ext>
              </a:extLst>
            </p:cNvPr>
            <p:cNvSpPr/>
            <p:nvPr/>
          </p:nvSpPr>
          <p:spPr>
            <a:xfrm flipH="1">
              <a:off x="9766540" y="983456"/>
              <a:ext cx="260241" cy="79634"/>
            </a:xfrm>
            <a:prstGeom prst="roundRect">
              <a:avLst/>
            </a:prstGeom>
            <a:solidFill>
              <a:schemeClr val="accent4">
                <a:lumMod val="60000"/>
                <a:lumOff val="40000"/>
              </a:schemeClr>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solidFill>
                <a:cs typeface="Arial" pitchFamily="34" charset="0"/>
              </a:endParaRPr>
            </a:p>
          </p:txBody>
        </p:sp>
      </p:grpSp>
    </p:spTree>
    <p:extLst>
      <p:ext uri="{BB962C8B-B14F-4D97-AF65-F5344CB8AC3E}">
        <p14:creationId xmlns:p14="http://schemas.microsoft.com/office/powerpoint/2010/main" val="247619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ADA3E75-36A0-206D-DE73-DED18CE7783F}"/>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EADA3E75-36A0-206D-DE73-DED18CE7783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077DECB-3190-F022-5014-3AA1685A9AE6}"/>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Projekte / Konzepte / Beratung</a:t>
            </a:r>
            <a:br>
              <a:rPr lang="de-DE" sz="2800" b="1" dirty="0">
                <a:solidFill>
                  <a:schemeClr val="accent4">
                    <a:lumMod val="60000"/>
                    <a:lumOff val="40000"/>
                  </a:schemeClr>
                </a:solidFill>
                <a:latin typeface="Trebuchet MS" panose="020B0603020202020204" pitchFamily="34" charset="0"/>
              </a:rPr>
            </a:br>
            <a:r>
              <a:rPr lang="de-DE" sz="2800" b="1" dirty="0">
                <a:solidFill>
                  <a:schemeClr val="accent4">
                    <a:lumMod val="60000"/>
                    <a:lumOff val="40000"/>
                  </a:schemeClr>
                </a:solidFill>
                <a:latin typeface="Trebuchet MS" panose="020B0603020202020204" pitchFamily="34" charset="0"/>
              </a:rPr>
              <a:t>Wie wir vorgehen </a:t>
            </a:r>
            <a:endParaRPr lang="de-DE" dirty="0"/>
          </a:p>
        </p:txBody>
      </p:sp>
      <p:sp>
        <p:nvSpPr>
          <p:cNvPr id="3" name="Inhaltsplatzhalter 2">
            <a:extLst>
              <a:ext uri="{FF2B5EF4-FFF2-40B4-BE49-F238E27FC236}">
                <a16:creationId xmlns:a16="http://schemas.microsoft.com/office/drawing/2014/main" id="{6423AB7F-71DF-6BEC-114D-E1F2079E78C8}"/>
              </a:ext>
            </a:extLst>
          </p:cNvPr>
          <p:cNvSpPr>
            <a:spLocks noGrp="1"/>
          </p:cNvSpPr>
          <p:nvPr>
            <p:ph idx="1"/>
          </p:nvPr>
        </p:nvSpPr>
        <p:spPr>
          <a:xfrm>
            <a:off x="838200" y="1895425"/>
            <a:ext cx="9562227" cy="4351338"/>
          </a:xfrm>
        </p:spPr>
        <p:txBody>
          <a:bodyPr/>
          <a:lstStyle/>
          <a:p>
            <a:pPr marL="0" indent="0" algn="l">
              <a:lnSpc>
                <a:spcPct val="150000"/>
              </a:lnSpc>
              <a:buClr>
                <a:schemeClr val="tx1"/>
              </a:buClr>
              <a:buNone/>
            </a:pPr>
            <a:r>
              <a:rPr lang="de-DE" sz="1600" b="1" i="0" dirty="0">
                <a:solidFill>
                  <a:schemeClr val="accent4">
                    <a:lumMod val="60000"/>
                    <a:lumOff val="40000"/>
                  </a:schemeClr>
                </a:solidFill>
                <a:effectLst/>
                <a:latin typeface="Trebuchet MS" panose="020B0603020202020204" pitchFamily="34" charset="0"/>
              </a:rPr>
              <a:t>"Perfect Fit" </a:t>
            </a:r>
            <a:r>
              <a:rPr lang="de-DE" sz="1500" i="0" dirty="0">
                <a:effectLst/>
                <a:latin typeface="Trebuchet MS" panose="020B0603020202020204" pitchFamily="34" charset="0"/>
              </a:rPr>
              <a:t>ist auch ein </a:t>
            </a:r>
            <a:r>
              <a:rPr lang="de-DE" sz="1500" b="1" i="0" dirty="0">
                <a:effectLst/>
                <a:latin typeface="Trebuchet MS" panose="020B0603020202020204" pitchFamily="34" charset="0"/>
              </a:rPr>
              <a:t>Dienstleister für konkrete Projekte in Kommunikation und Marketing </a:t>
            </a:r>
            <a:r>
              <a:rPr lang="de-DE" sz="1500" i="0" dirty="0">
                <a:effectLst/>
                <a:latin typeface="Trebuchet MS" panose="020B0603020202020204" pitchFamily="34" charset="0"/>
              </a:rPr>
              <a:t>von Unternehmen und Organisationen. </a:t>
            </a:r>
          </a:p>
          <a:p>
            <a:pPr marL="0" indent="0" algn="l">
              <a:lnSpc>
                <a:spcPct val="150000"/>
              </a:lnSpc>
              <a:buClr>
                <a:schemeClr val="tx1"/>
              </a:buClr>
              <a:buNone/>
            </a:pPr>
            <a:r>
              <a:rPr lang="de-DE" sz="1500" i="0" dirty="0">
                <a:effectLst/>
                <a:latin typeface="Trebuchet MS" panose="020B0603020202020204" pitchFamily="34" charset="0"/>
              </a:rPr>
              <a:t>Strategiepapiere und Konzepte sind unsere Spezialität. </a:t>
            </a:r>
          </a:p>
          <a:p>
            <a:pPr marL="0" indent="0" algn="l">
              <a:lnSpc>
                <a:spcPct val="150000"/>
              </a:lnSpc>
              <a:buClr>
                <a:schemeClr val="tx1"/>
              </a:buClr>
              <a:buNone/>
            </a:pPr>
            <a:r>
              <a:rPr lang="de-DE" sz="1500" i="0" dirty="0">
                <a:effectLst/>
                <a:latin typeface="Trebuchet MS" panose="020B0603020202020204" pitchFamily="34" charset="0"/>
              </a:rPr>
              <a:t>Vorbereitung, Durchführung und Kontrolle von Kommunikationsmaßnahmen setzen wir intern oder mit spezialisierten Partnern um. </a:t>
            </a:r>
          </a:p>
          <a:p>
            <a:pPr marL="0" indent="0" algn="l">
              <a:lnSpc>
                <a:spcPct val="150000"/>
              </a:lnSpc>
              <a:buClr>
                <a:schemeClr val="tx1"/>
              </a:buClr>
              <a:buNone/>
            </a:pPr>
            <a:r>
              <a:rPr lang="de-DE" sz="1500" b="0" i="0" dirty="0">
                <a:effectLst/>
                <a:latin typeface="Trebuchet MS" panose="020B0603020202020204" pitchFamily="34" charset="0"/>
              </a:rPr>
              <a:t>Zunächst besprechen wir mit Ihnen Ihre kommunikative Zielsetzung. Welche Zielgruppen möchten Sie mit welchen Kernbotschaften auf welchen Kanälen ansprechen? Wir machen einen Plan, schlagen Ihnen die besten Optionen vor und kümmern uns - wenn Sie es wünschen - um die operative Umsetzung.  </a:t>
            </a:r>
            <a:endParaRPr lang="de-DE" sz="1500" b="1" i="0" dirty="0">
              <a:effectLst/>
              <a:latin typeface="Trebuchet MS" panose="020B0603020202020204" pitchFamily="34" charset="0"/>
            </a:endParaRPr>
          </a:p>
        </p:txBody>
      </p:sp>
      <p:sp>
        <p:nvSpPr>
          <p:cNvPr id="7" name="Rechtwinkliges Dreieck 6">
            <a:extLst>
              <a:ext uri="{FF2B5EF4-FFF2-40B4-BE49-F238E27FC236}">
                <a16:creationId xmlns:a16="http://schemas.microsoft.com/office/drawing/2014/main" id="{09D81DDB-849C-0E22-2E91-D76755CB6499}"/>
              </a:ext>
            </a:extLst>
          </p:cNvPr>
          <p:cNvSpPr/>
          <p:nvPr/>
        </p:nvSpPr>
        <p:spPr>
          <a:xfrm rot="5400000">
            <a:off x="0" y="698"/>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2" descr="Bildvorschau">
            <a:extLst>
              <a:ext uri="{FF2B5EF4-FFF2-40B4-BE49-F238E27FC236}">
                <a16:creationId xmlns:a16="http://schemas.microsoft.com/office/drawing/2014/main" id="{88414622-3E7A-9E59-8F18-DBEE63C44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98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01E7088-DBE1-CEC4-1D0E-A70F29159AB5}"/>
              </a:ext>
            </a:extLst>
          </p:cNvPr>
          <p:cNvGraphicFramePr>
            <a:graphicFrameLocks noChangeAspect="1"/>
          </p:cNvGraphicFramePr>
          <p:nvPr>
            <p:custDataLst>
              <p:tags r:id="rId1"/>
            </p:custDataLst>
            <p:extLst>
              <p:ext uri="{D42A27DB-BD31-4B8C-83A1-F6EECF244321}">
                <p14:modId xmlns:p14="http://schemas.microsoft.com/office/powerpoint/2010/main" val="375941477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think-cell data - do not delete" hidden="1">
                        <a:extLst>
                          <a:ext uri="{FF2B5EF4-FFF2-40B4-BE49-F238E27FC236}">
                            <a16:creationId xmlns:a16="http://schemas.microsoft.com/office/drawing/2014/main" id="{201E7088-DBE1-CEC4-1D0E-A70F29159AB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F143331-DC7C-5714-D058-0D300F96C1D5}"/>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Manche Dinge passen perfekt</a:t>
            </a:r>
            <a:endParaRPr lang="de-DE" dirty="0"/>
          </a:p>
        </p:txBody>
      </p:sp>
      <p:pic>
        <p:nvPicPr>
          <p:cNvPr id="4" name="Grafik 3" descr="Ein Bild, das Text, Screenshot, Schrift, Rechteck enthält.&#10;&#10;Automatisch generierte Beschreibung">
            <a:extLst>
              <a:ext uri="{FF2B5EF4-FFF2-40B4-BE49-F238E27FC236}">
                <a16:creationId xmlns:a16="http://schemas.microsoft.com/office/drawing/2014/main" id="{488B4166-7244-833A-95DB-3B7AF755BB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4079" y="320675"/>
            <a:ext cx="1326256" cy="1324800"/>
          </a:xfrm>
          <a:prstGeom prst="rect">
            <a:avLst/>
          </a:prstGeom>
          <a:noFill/>
        </p:spPr>
      </p:pic>
      <p:sp>
        <p:nvSpPr>
          <p:cNvPr id="6" name="Rechtwinkliges Dreieck 5">
            <a:extLst>
              <a:ext uri="{FF2B5EF4-FFF2-40B4-BE49-F238E27FC236}">
                <a16:creationId xmlns:a16="http://schemas.microsoft.com/office/drawing/2014/main" id="{43BD3353-1F66-DD72-C40C-AC3D22C90711}"/>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8F2B27AE-A215-10AE-A672-42BFF801C20F}"/>
              </a:ext>
            </a:extLst>
          </p:cNvPr>
          <p:cNvSpPr txBox="1"/>
          <p:nvPr/>
        </p:nvSpPr>
        <p:spPr>
          <a:xfrm>
            <a:off x="838200" y="5504422"/>
            <a:ext cx="6237493" cy="461665"/>
          </a:xfrm>
          <a:prstGeom prst="rect">
            <a:avLst/>
          </a:prstGeom>
          <a:noFill/>
        </p:spPr>
        <p:txBody>
          <a:bodyPr wrap="square">
            <a:spAutoFit/>
          </a:bodyPr>
          <a:lstStyle/>
          <a:p>
            <a:pPr algn="l"/>
            <a:r>
              <a:rPr lang="de-DE" sz="2400" b="1" dirty="0">
                <a:solidFill>
                  <a:schemeClr val="accent4">
                    <a:lumMod val="60000"/>
                    <a:lumOff val="40000"/>
                  </a:schemeClr>
                </a:solidFill>
                <a:latin typeface="Trebuchet MS" panose="020B0603020202020204" pitchFamily="34" charset="0"/>
              </a:rPr>
              <a:t>Und auch unsere Lösung für Ihr Problem ?</a:t>
            </a:r>
          </a:p>
        </p:txBody>
      </p:sp>
      <p:cxnSp>
        <p:nvCxnSpPr>
          <p:cNvPr id="14" name="Gerade Verbindung 13">
            <a:extLst>
              <a:ext uri="{FF2B5EF4-FFF2-40B4-BE49-F238E27FC236}">
                <a16:creationId xmlns:a16="http://schemas.microsoft.com/office/drawing/2014/main" id="{1CAB3F7C-6E81-0757-8664-F9BD0AFE0643}"/>
              </a:ext>
            </a:extLst>
          </p:cNvPr>
          <p:cNvCxnSpPr>
            <a:cxnSpLocks/>
          </p:cNvCxnSpPr>
          <p:nvPr/>
        </p:nvCxnSpPr>
        <p:spPr>
          <a:xfrm>
            <a:off x="4243310" y="2521399"/>
            <a:ext cx="0" cy="2120049"/>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20562614-4B23-8840-69B0-805A119773AA}"/>
              </a:ext>
            </a:extLst>
          </p:cNvPr>
          <p:cNvCxnSpPr>
            <a:cxnSpLocks/>
          </p:cNvCxnSpPr>
          <p:nvPr/>
        </p:nvCxnSpPr>
        <p:spPr>
          <a:xfrm>
            <a:off x="7683165" y="2521399"/>
            <a:ext cx="0" cy="2120049"/>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4">
            <a:extLst>
              <a:ext uri="{FF2B5EF4-FFF2-40B4-BE49-F238E27FC236}">
                <a16:creationId xmlns:a16="http://schemas.microsoft.com/office/drawing/2014/main" id="{AF7ADF2A-AE57-7F3C-6B8B-5BF7551699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869" y="2521399"/>
            <a:ext cx="3190549" cy="2120048"/>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9" descr="Ein Bild, das Musik, Musikinstrument, Tastatur, Keyboard enthält.&#10;&#10;Automatisch generierte Beschreibung">
            <a:extLst>
              <a:ext uri="{FF2B5EF4-FFF2-40B4-BE49-F238E27FC236}">
                <a16:creationId xmlns:a16="http://schemas.microsoft.com/office/drawing/2014/main" id="{A91BC1AB-96A9-CB1E-027D-9DAEB9A151A6}"/>
              </a:ext>
            </a:extLst>
          </p:cNvPr>
          <p:cNvPicPr>
            <a:picLocks noChangeAspect="1"/>
          </p:cNvPicPr>
          <p:nvPr/>
        </p:nvPicPr>
        <p:blipFill>
          <a:blip r:embed="rId7"/>
          <a:stretch>
            <a:fillRect/>
          </a:stretch>
        </p:blipFill>
        <p:spPr>
          <a:xfrm>
            <a:off x="4373202" y="2521400"/>
            <a:ext cx="3180071" cy="2120047"/>
          </a:xfrm>
          <a:prstGeom prst="rect">
            <a:avLst/>
          </a:prstGeom>
        </p:spPr>
      </p:pic>
      <p:pic>
        <p:nvPicPr>
          <p:cNvPr id="21" name="Picture 6" descr="schwarz-goldene Gürtelschnalle">
            <a:extLst>
              <a:ext uri="{FF2B5EF4-FFF2-40B4-BE49-F238E27FC236}">
                <a16:creationId xmlns:a16="http://schemas.microsoft.com/office/drawing/2014/main" id="{2374F23B-BD63-D5D9-D5C2-193B7DF4DC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3057" y="2521400"/>
            <a:ext cx="3189600" cy="212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2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378A362-3A60-9FFE-BC6E-B4886858B1E6}"/>
              </a:ext>
            </a:extLst>
          </p:cNvPr>
          <p:cNvGraphicFramePr>
            <a:graphicFrameLocks noChangeAspect="1"/>
          </p:cNvGraphicFramePr>
          <p:nvPr>
            <p:custDataLst>
              <p:tags r:id="rId1"/>
            </p:custDataLst>
            <p:extLst>
              <p:ext uri="{D42A27DB-BD31-4B8C-83A1-F6EECF244321}">
                <p14:modId xmlns:p14="http://schemas.microsoft.com/office/powerpoint/2010/main" val="25687696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1378A362-3A60-9FFE-BC6E-B4886858B1E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1669D4B-269A-1865-F17E-3CCC7C7E8B64}"/>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Projekte / Konzepte / Beratung </a:t>
            </a:r>
            <a:endParaRPr lang="de-DE" dirty="0"/>
          </a:p>
        </p:txBody>
      </p:sp>
      <p:sp>
        <p:nvSpPr>
          <p:cNvPr id="3" name="Inhaltsplatzhalter 2">
            <a:extLst>
              <a:ext uri="{FF2B5EF4-FFF2-40B4-BE49-F238E27FC236}">
                <a16:creationId xmlns:a16="http://schemas.microsoft.com/office/drawing/2014/main" id="{CC94E179-6037-5B1F-B36B-4F3511879C91}"/>
              </a:ext>
            </a:extLst>
          </p:cNvPr>
          <p:cNvSpPr>
            <a:spLocks noGrp="1"/>
          </p:cNvSpPr>
          <p:nvPr>
            <p:ph idx="1"/>
          </p:nvPr>
        </p:nvSpPr>
        <p:spPr>
          <a:xfrm>
            <a:off x="838200" y="1690687"/>
            <a:ext cx="10515600" cy="1059821"/>
          </a:xfrm>
        </p:spPr>
        <p:txBody>
          <a:bodyPr>
            <a:normAutofit lnSpcReduction="10000"/>
          </a:bodyPr>
          <a:lstStyle/>
          <a:p>
            <a:pPr marL="0" indent="0">
              <a:lnSpc>
                <a:spcPct val="150000"/>
              </a:lnSpc>
              <a:buNone/>
            </a:pPr>
            <a:r>
              <a:rPr lang="de-DE" sz="1500" dirty="0">
                <a:latin typeface="Trebuchet MS" panose="020B0603020202020204" pitchFamily="34" charset="0"/>
                <a:ea typeface="Calibri" panose="020F0502020204030204" pitchFamily="34" charset="0"/>
                <a:cs typeface="Calibri" panose="020F0502020204030204" pitchFamily="34" charset="0"/>
              </a:rPr>
              <a:t>Marketing und Kommunikation haben viele Facetten und Fachgebiete. Es gibt Anforderungen für unterschiedlichste Spezialaufgaben. Und Experten, die sie beherrschen. Egal ob B2B oder B2C - zu den Aufgabenfeldern, die wir betreuen, zählen unter anderem Konzepte für:</a:t>
            </a:r>
            <a:endParaRPr lang="de-DE" sz="1500" dirty="0">
              <a:latin typeface="Trebuchet MS" panose="020B0603020202020204" pitchFamily="34" charset="0"/>
            </a:endParaRPr>
          </a:p>
        </p:txBody>
      </p:sp>
      <p:sp>
        <p:nvSpPr>
          <p:cNvPr id="6" name="Textfeld 5">
            <a:extLst>
              <a:ext uri="{FF2B5EF4-FFF2-40B4-BE49-F238E27FC236}">
                <a16:creationId xmlns:a16="http://schemas.microsoft.com/office/drawing/2014/main" id="{AB8480D4-76E3-91B8-0489-3A7D4667922A}"/>
              </a:ext>
            </a:extLst>
          </p:cNvPr>
          <p:cNvSpPr txBox="1"/>
          <p:nvPr/>
        </p:nvSpPr>
        <p:spPr>
          <a:xfrm>
            <a:off x="1277706" y="3489350"/>
            <a:ext cx="4050750" cy="2462213"/>
          </a:xfrm>
          <a:prstGeom prst="rect">
            <a:avLst/>
          </a:prstGeom>
          <a:noFill/>
        </p:spPr>
        <p:txBody>
          <a:bodyPr wrap="square" rtlCol="0">
            <a:spAutoFit/>
          </a:bodyPr>
          <a:lstStyle/>
          <a:p>
            <a:pPr algn="l"/>
            <a:r>
              <a:rPr lang="de-DE" sz="1400" b="0" i="0" dirty="0">
                <a:effectLst/>
                <a:latin typeface="Trebuchet MS" panose="020B0603020202020204" pitchFamily="34" charset="0"/>
              </a:rPr>
              <a:t>Entwicklung von Strategien und Konzepten</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Vorstands-Positionierung</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Krisenkommunikation</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Themen- und </a:t>
            </a:r>
            <a:r>
              <a:rPr lang="de-DE" sz="1400" b="0" i="0" dirty="0" err="1">
                <a:effectLst/>
                <a:latin typeface="Trebuchet MS" panose="020B0603020202020204" pitchFamily="34" charset="0"/>
              </a:rPr>
              <a:t>Issues</a:t>
            </a:r>
            <a:r>
              <a:rPr lang="de-DE" sz="1400" b="0" i="0" dirty="0">
                <a:effectLst/>
                <a:latin typeface="Trebuchet MS" panose="020B0603020202020204" pitchFamily="34" charset="0"/>
              </a:rPr>
              <a:t>-Management</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klassische Pressearbeit</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Integrierte Kommunikationsstrukturen</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Begleitung von CSR-Projekten</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Einsatz von </a:t>
            </a:r>
            <a:r>
              <a:rPr lang="de-DE" sz="1400" b="0" i="0" dirty="0" err="1">
                <a:effectLst/>
                <a:latin typeface="Trebuchet MS" panose="020B0603020202020204" pitchFamily="34" charset="0"/>
              </a:rPr>
              <a:t>KI-und</a:t>
            </a:r>
            <a:r>
              <a:rPr lang="de-DE" sz="1400" b="0" i="0" dirty="0">
                <a:effectLst/>
                <a:latin typeface="Trebuchet MS" panose="020B0603020202020204" pitchFamily="34" charset="0"/>
              </a:rPr>
              <a:t> Analysetools </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Medien- und Zielgruppenanalysen</a:t>
            </a:r>
          </a:p>
          <a:p>
            <a:pPr algn="l"/>
            <a:r>
              <a:rPr lang="de-DE" sz="1400" b="0" i="0" dirty="0">
                <a:effectLst/>
                <a:latin typeface="Trebuchet MS" panose="020B0603020202020204" pitchFamily="34" charset="0"/>
              </a:rPr>
              <a:t>Kommunikationsgutachten</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etc.</a:t>
            </a:r>
            <a:endParaRPr lang="de-DE" sz="1400" b="1" i="0" dirty="0">
              <a:effectLst/>
              <a:latin typeface="Trebuchet MS" panose="020B0603020202020204" pitchFamily="34" charset="0"/>
            </a:endParaRPr>
          </a:p>
        </p:txBody>
      </p:sp>
      <p:sp>
        <p:nvSpPr>
          <p:cNvPr id="7" name="Textfeld 6">
            <a:extLst>
              <a:ext uri="{FF2B5EF4-FFF2-40B4-BE49-F238E27FC236}">
                <a16:creationId xmlns:a16="http://schemas.microsoft.com/office/drawing/2014/main" id="{90D4A06C-0A7A-B111-D787-BCDE689C6A44}"/>
              </a:ext>
            </a:extLst>
          </p:cNvPr>
          <p:cNvSpPr txBox="1"/>
          <p:nvPr/>
        </p:nvSpPr>
        <p:spPr>
          <a:xfrm>
            <a:off x="6691266" y="3468507"/>
            <a:ext cx="4050750" cy="2462213"/>
          </a:xfrm>
          <a:prstGeom prst="rect">
            <a:avLst/>
          </a:prstGeom>
          <a:noFill/>
        </p:spPr>
        <p:txBody>
          <a:bodyPr wrap="square" rtlCol="0">
            <a:spAutoFit/>
          </a:bodyPr>
          <a:lstStyle/>
          <a:p>
            <a:pPr algn="l"/>
            <a:r>
              <a:rPr lang="de-DE" sz="1400" b="0" i="0" dirty="0">
                <a:effectLst/>
                <a:latin typeface="Trebuchet MS" panose="020B0603020202020204" pitchFamily="34" charset="0"/>
              </a:rPr>
              <a:t>Markenpositionierung / Markenarchitektur</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Produktgestaltung/-platzierung</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Einsatz von KI-Tools in </a:t>
            </a:r>
            <a:r>
              <a:rPr lang="de-DE" sz="1400" b="0" i="0" dirty="0" err="1">
                <a:effectLst/>
                <a:latin typeface="Trebuchet MS" panose="020B0603020202020204" pitchFamily="34" charset="0"/>
              </a:rPr>
              <a:t>Social</a:t>
            </a:r>
            <a:r>
              <a:rPr lang="de-DE" sz="1400" b="0" i="0" dirty="0">
                <a:effectLst/>
                <a:latin typeface="Trebuchet MS" panose="020B0603020202020204" pitchFamily="34" charset="0"/>
              </a:rPr>
              <a:t> Media</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Entwicklung von Verkaufsstrategien</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Konzeptentwicklung für Aktivitäten am </a:t>
            </a:r>
            <a:r>
              <a:rPr lang="de-DE" sz="1400" b="0" i="0" dirty="0" err="1">
                <a:effectLst/>
                <a:latin typeface="Trebuchet MS" panose="020B0603020202020204" pitchFamily="34" charset="0"/>
              </a:rPr>
              <a:t>PoS</a:t>
            </a:r>
            <a:endParaRPr lang="de-DE" sz="1400" b="1" i="0" dirty="0">
              <a:effectLst/>
              <a:latin typeface="Trebuchet MS" panose="020B0603020202020204" pitchFamily="34" charset="0"/>
            </a:endParaRPr>
          </a:p>
          <a:p>
            <a:pPr algn="l"/>
            <a:r>
              <a:rPr lang="de-DE" sz="1400" b="0" i="0" dirty="0" err="1">
                <a:effectLst/>
                <a:latin typeface="Trebuchet MS" panose="020B0603020202020204" pitchFamily="34" charset="0"/>
              </a:rPr>
              <a:t>Product</a:t>
            </a:r>
            <a:r>
              <a:rPr lang="de-DE" sz="1400" b="0" i="0" dirty="0">
                <a:effectLst/>
                <a:latin typeface="Trebuchet MS" panose="020B0603020202020204" pitchFamily="34" charset="0"/>
              </a:rPr>
              <a:t> Placement</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Eventplanung und – </a:t>
            </a:r>
            <a:r>
              <a:rPr lang="de-DE" sz="1400" b="0" i="0" dirty="0" err="1">
                <a:effectLst/>
                <a:latin typeface="Trebuchet MS" panose="020B0603020202020204" pitchFamily="34" charset="0"/>
              </a:rPr>
              <a:t>organisation</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Zielgruppen-/Kundenanalysen</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Aufbau von Fan-Gruppen</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Kampagnen-Tracking</a:t>
            </a:r>
            <a:endParaRPr lang="de-DE" sz="1400" b="1" i="0" dirty="0">
              <a:effectLst/>
              <a:latin typeface="Trebuchet MS" panose="020B0603020202020204" pitchFamily="34" charset="0"/>
            </a:endParaRPr>
          </a:p>
          <a:p>
            <a:pPr algn="l"/>
            <a:r>
              <a:rPr lang="de-DE" sz="1400" b="0" i="0" dirty="0">
                <a:effectLst/>
                <a:latin typeface="Trebuchet MS" panose="020B0603020202020204" pitchFamily="34" charset="0"/>
              </a:rPr>
              <a:t>etc.</a:t>
            </a:r>
            <a:endParaRPr lang="de-DE" sz="1400" b="1" i="0" dirty="0">
              <a:effectLst/>
              <a:latin typeface="Trebuchet MS" panose="020B0603020202020204" pitchFamily="34" charset="0"/>
            </a:endParaRPr>
          </a:p>
        </p:txBody>
      </p:sp>
      <p:sp>
        <p:nvSpPr>
          <p:cNvPr id="8" name="Inhaltsplatzhalter 2">
            <a:extLst>
              <a:ext uri="{FF2B5EF4-FFF2-40B4-BE49-F238E27FC236}">
                <a16:creationId xmlns:a16="http://schemas.microsoft.com/office/drawing/2014/main" id="{B000C227-5478-20B0-EAF3-C2F9E642E5C5}"/>
              </a:ext>
            </a:extLst>
          </p:cNvPr>
          <p:cNvSpPr txBox="1">
            <a:spLocks/>
          </p:cNvSpPr>
          <p:nvPr/>
        </p:nvSpPr>
        <p:spPr>
          <a:xfrm>
            <a:off x="5073648" y="6379752"/>
            <a:ext cx="1872426" cy="3079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15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latin typeface="Trebuchet MS" panose="020B0603020202020204" pitchFamily="34" charset="0"/>
              </a:rPr>
              <a:t>Und manches mehr.</a:t>
            </a:r>
          </a:p>
        </p:txBody>
      </p:sp>
      <p:sp>
        <p:nvSpPr>
          <p:cNvPr id="10" name="Abgerundetes Rechteck 9">
            <a:extLst>
              <a:ext uri="{FF2B5EF4-FFF2-40B4-BE49-F238E27FC236}">
                <a16:creationId xmlns:a16="http://schemas.microsoft.com/office/drawing/2014/main" id="{89F21598-E597-003A-1734-1F4C1344C8B4}"/>
              </a:ext>
            </a:extLst>
          </p:cNvPr>
          <p:cNvSpPr/>
          <p:nvPr/>
        </p:nvSpPr>
        <p:spPr>
          <a:xfrm>
            <a:off x="1277706" y="3005779"/>
            <a:ext cx="4050750" cy="462988"/>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20000"/>
              </a:lnSpc>
              <a:spcAft>
                <a:spcPts val="750"/>
              </a:spcAft>
              <a:buNone/>
            </a:pPr>
            <a:r>
              <a:rPr lang="de-DE" sz="1600" b="1" dirty="0">
                <a:solidFill>
                  <a:schemeClr val="tx1"/>
                </a:solidFill>
                <a:latin typeface="Trebuchet MS" panose="020B0603020202020204" pitchFamily="34" charset="0"/>
                <a:ea typeface="Calibri" panose="020F0502020204030204" pitchFamily="34" charset="0"/>
                <a:cs typeface="Calibri" panose="020F0502020204030204" pitchFamily="34" charset="0"/>
              </a:rPr>
              <a:t>Unternehmenskommunikation</a:t>
            </a:r>
          </a:p>
        </p:txBody>
      </p:sp>
      <p:sp>
        <p:nvSpPr>
          <p:cNvPr id="11" name="Abgerundetes Rechteck 10">
            <a:extLst>
              <a:ext uri="{FF2B5EF4-FFF2-40B4-BE49-F238E27FC236}">
                <a16:creationId xmlns:a16="http://schemas.microsoft.com/office/drawing/2014/main" id="{93A3F8F3-DDE5-C5D7-9829-5FA6A8368D82}"/>
              </a:ext>
            </a:extLst>
          </p:cNvPr>
          <p:cNvSpPr/>
          <p:nvPr/>
        </p:nvSpPr>
        <p:spPr>
          <a:xfrm>
            <a:off x="6691266" y="3005779"/>
            <a:ext cx="4050750" cy="462988"/>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20000"/>
              </a:lnSpc>
              <a:spcAft>
                <a:spcPts val="750"/>
              </a:spcAft>
              <a:buNone/>
            </a:pPr>
            <a:r>
              <a:rPr lang="de-DE" sz="1600" b="1" dirty="0">
                <a:solidFill>
                  <a:schemeClr val="tx1"/>
                </a:solidFill>
                <a:latin typeface="Trebuchet MS" panose="020B0603020202020204" pitchFamily="34" charset="0"/>
                <a:ea typeface="Calibri" panose="020F0502020204030204" pitchFamily="34" charset="0"/>
                <a:cs typeface="Calibri" panose="020F0502020204030204" pitchFamily="34" charset="0"/>
              </a:rPr>
              <a:t>Marketing</a:t>
            </a:r>
          </a:p>
        </p:txBody>
      </p:sp>
      <p:cxnSp>
        <p:nvCxnSpPr>
          <p:cNvPr id="12" name="Gerade Verbindung 11">
            <a:extLst>
              <a:ext uri="{FF2B5EF4-FFF2-40B4-BE49-F238E27FC236}">
                <a16:creationId xmlns:a16="http://schemas.microsoft.com/office/drawing/2014/main" id="{C5BDF94E-0B02-4B59-D3B2-0D2B074886D6}"/>
              </a:ext>
            </a:extLst>
          </p:cNvPr>
          <p:cNvCxnSpPr>
            <a:cxnSpLocks/>
          </p:cNvCxnSpPr>
          <p:nvPr/>
        </p:nvCxnSpPr>
        <p:spPr>
          <a:xfrm>
            <a:off x="6009861" y="3005779"/>
            <a:ext cx="0" cy="3094218"/>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htwinkliges Dreieck 14">
            <a:extLst>
              <a:ext uri="{FF2B5EF4-FFF2-40B4-BE49-F238E27FC236}">
                <a16:creationId xmlns:a16="http://schemas.microsoft.com/office/drawing/2014/main" id="{A1204AFF-8DE1-15D8-0448-70BA9CC3BE5F}"/>
              </a:ext>
            </a:extLst>
          </p:cNvPr>
          <p:cNvSpPr/>
          <p:nvPr/>
        </p:nvSpPr>
        <p:spPr>
          <a:xfrm rot="5400000">
            <a:off x="0" y="698"/>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Picture 2" descr="Bildvorschau">
            <a:extLst>
              <a:ext uri="{FF2B5EF4-FFF2-40B4-BE49-F238E27FC236}">
                <a16:creationId xmlns:a16="http://schemas.microsoft.com/office/drawing/2014/main" id="{E4342EDE-E9BD-8941-6B01-1AA5F7427D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8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0856D32-C479-5B52-AD50-966CF7A73341}"/>
              </a:ext>
            </a:extLst>
          </p:cNvPr>
          <p:cNvGraphicFramePr>
            <a:graphicFrameLocks noChangeAspect="1"/>
          </p:cNvGraphicFramePr>
          <p:nvPr>
            <p:custDataLst>
              <p:tags r:id="rId1"/>
            </p:custDataLst>
            <p:extLst>
              <p:ext uri="{D42A27DB-BD31-4B8C-83A1-F6EECF244321}">
                <p14:modId xmlns:p14="http://schemas.microsoft.com/office/powerpoint/2010/main" val="20462089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20856D32-C479-5B52-AD50-966CF7A7334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5A43CF0-56B3-2916-297B-57B7AED01894}"/>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Und dann noch – Events</a:t>
            </a:r>
            <a:endParaRPr lang="de-DE" dirty="0"/>
          </a:p>
        </p:txBody>
      </p:sp>
      <p:sp>
        <p:nvSpPr>
          <p:cNvPr id="3" name="Inhaltsplatzhalter 2">
            <a:extLst>
              <a:ext uri="{FF2B5EF4-FFF2-40B4-BE49-F238E27FC236}">
                <a16:creationId xmlns:a16="http://schemas.microsoft.com/office/drawing/2014/main" id="{9C53C21A-EC40-0B88-7D09-F3B46B84C82B}"/>
              </a:ext>
            </a:extLst>
          </p:cNvPr>
          <p:cNvSpPr>
            <a:spLocks noGrp="1"/>
          </p:cNvSpPr>
          <p:nvPr>
            <p:ph idx="1"/>
          </p:nvPr>
        </p:nvSpPr>
        <p:spPr>
          <a:xfrm>
            <a:off x="838200" y="1735138"/>
            <a:ext cx="4987231" cy="1020994"/>
          </a:xfrm>
        </p:spPr>
        <p:txBody>
          <a:bodyPr>
            <a:normAutofit lnSpcReduction="10000"/>
          </a:bodyPr>
          <a:lstStyle/>
          <a:p>
            <a:pPr marL="0" indent="0">
              <a:lnSpc>
                <a:spcPct val="107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Seit rund 30 Jahren organisieren die Teammitglieder von </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a:t>
            </a:r>
            <a:r>
              <a:rPr lang="de-DE" sz="1600" b="1" dirty="0" err="1">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Perfect</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 fit“ </a:t>
            </a:r>
            <a:r>
              <a:rPr lang="de-DE" sz="1500" dirty="0">
                <a:latin typeface="Trebuchet MS" panose="020B0603020202020204" pitchFamily="34" charset="0"/>
                <a:ea typeface="Calibri" panose="020F0502020204030204" pitchFamily="34" charset="0"/>
                <a:cs typeface="Calibri" panose="020F0502020204030204" pitchFamily="34" charset="0"/>
              </a:rPr>
              <a:t>auch große und kleine Veranstaltungen für Entscheider in Marketing und Kommunikation. Dazu zählen</a:t>
            </a:r>
            <a:endParaRPr lang="de-DE" dirty="0"/>
          </a:p>
        </p:txBody>
      </p:sp>
      <p:pic>
        <p:nvPicPr>
          <p:cNvPr id="6" name="Grafik 5" descr="Ein Bild, das Text, Anzeigegerät, Präsentation, Kleidung enthält.&#10;&#10;Automatisch generierte Beschreibung">
            <a:extLst>
              <a:ext uri="{FF2B5EF4-FFF2-40B4-BE49-F238E27FC236}">
                <a16:creationId xmlns:a16="http://schemas.microsoft.com/office/drawing/2014/main" id="{7AC1A2A5-DEA7-5AE4-0F6F-3FD3244D87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1552" y="2055115"/>
            <a:ext cx="5752765" cy="4195303"/>
          </a:xfrm>
          <a:prstGeom prst="rect">
            <a:avLst/>
          </a:prstGeom>
        </p:spPr>
      </p:pic>
      <p:sp>
        <p:nvSpPr>
          <p:cNvPr id="10" name="Textfeld 9">
            <a:extLst>
              <a:ext uri="{FF2B5EF4-FFF2-40B4-BE49-F238E27FC236}">
                <a16:creationId xmlns:a16="http://schemas.microsoft.com/office/drawing/2014/main" id="{374BA34A-BCE9-D94E-8230-1AD09283CC9D}"/>
              </a:ext>
            </a:extLst>
          </p:cNvPr>
          <p:cNvSpPr txBox="1"/>
          <p:nvPr/>
        </p:nvSpPr>
        <p:spPr>
          <a:xfrm>
            <a:off x="838200" y="2851033"/>
            <a:ext cx="6100354" cy="1611275"/>
          </a:xfrm>
          <a:prstGeom prst="rect">
            <a:avLst/>
          </a:prstGeom>
          <a:noFill/>
        </p:spPr>
        <p:txBody>
          <a:bodyPr wrap="square">
            <a:spAutoFit/>
          </a:bodyPr>
          <a:lstStyle/>
          <a:p>
            <a:pPr marL="0" indent="0">
              <a:lnSpc>
                <a:spcPct val="200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der „Deutsche PR Preis“, </a:t>
            </a:r>
          </a:p>
          <a:p>
            <a:pPr marL="0" indent="0">
              <a:lnSpc>
                <a:spcPct val="200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der „Deutsche Marken-Summit“ oder </a:t>
            </a:r>
          </a:p>
          <a:p>
            <a:pPr marL="0" indent="0">
              <a:lnSpc>
                <a:spcPct val="200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die „</a:t>
            </a:r>
            <a:r>
              <a:rPr lang="de-DE" sz="1500" dirty="0" err="1">
                <a:latin typeface="Trebuchet MS" panose="020B0603020202020204" pitchFamily="34" charset="0"/>
                <a:ea typeface="Calibri" panose="020F0502020204030204" pitchFamily="34" charset="0"/>
                <a:cs typeface="Calibri" panose="020F0502020204030204" pitchFamily="34" charset="0"/>
              </a:rPr>
              <a:t>Responsible</a:t>
            </a:r>
            <a:r>
              <a:rPr lang="de-DE" sz="1500" dirty="0">
                <a:latin typeface="Trebuchet MS" panose="020B0603020202020204" pitchFamily="34" charset="0"/>
                <a:ea typeface="Calibri" panose="020F0502020204030204" pitchFamily="34" charset="0"/>
                <a:cs typeface="Calibri" panose="020F0502020204030204" pitchFamily="34" charset="0"/>
              </a:rPr>
              <a:t> Leadership Konferenz“. </a:t>
            </a:r>
          </a:p>
        </p:txBody>
      </p:sp>
      <p:sp>
        <p:nvSpPr>
          <p:cNvPr id="12" name="Textfeld 11">
            <a:extLst>
              <a:ext uri="{FF2B5EF4-FFF2-40B4-BE49-F238E27FC236}">
                <a16:creationId xmlns:a16="http://schemas.microsoft.com/office/drawing/2014/main" id="{93977916-C18E-B554-B767-D1173F7AFE54}"/>
              </a:ext>
            </a:extLst>
          </p:cNvPr>
          <p:cNvSpPr txBox="1"/>
          <p:nvPr/>
        </p:nvSpPr>
        <p:spPr>
          <a:xfrm>
            <a:off x="838200" y="4887136"/>
            <a:ext cx="5257800" cy="837409"/>
          </a:xfrm>
          <a:prstGeom prst="rect">
            <a:avLst/>
          </a:prstGeom>
          <a:noFill/>
        </p:spPr>
        <p:txBody>
          <a:bodyPr wrap="square">
            <a:spAutoFit/>
          </a:bodyPr>
          <a:lstStyle/>
          <a:p>
            <a:pPr marL="0" indent="0">
              <a:lnSpc>
                <a:spcPct val="107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Auch künftig bietet </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a:t>
            </a:r>
            <a:r>
              <a:rPr lang="de-DE" sz="1600" b="1" dirty="0" err="1">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Perfect</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 fit“ </a:t>
            </a:r>
            <a:r>
              <a:rPr lang="de-DE" sz="1500" dirty="0">
                <a:latin typeface="Trebuchet MS" panose="020B0603020202020204" pitchFamily="34" charset="0"/>
                <a:ea typeface="Calibri" panose="020F0502020204030204" pitchFamily="34" charset="0"/>
                <a:cs typeface="Calibri" panose="020F0502020204030204" pitchFamily="34" charset="0"/>
              </a:rPr>
              <a:t>Fachkonferenzen, Webinare, Seminare, Workshops und Coachings für Kommunikationsprofis an.</a:t>
            </a:r>
            <a:endParaRPr lang="de-DE" sz="1500" dirty="0">
              <a:latin typeface="Calibri" panose="020F0502020204030204" pitchFamily="34" charset="0"/>
              <a:ea typeface="Calibri" panose="020F0502020204030204" pitchFamily="34" charset="0"/>
              <a:cs typeface="Calibri" panose="020F0502020204030204" pitchFamily="34" charset="0"/>
            </a:endParaRPr>
          </a:p>
        </p:txBody>
      </p:sp>
      <p:sp>
        <p:nvSpPr>
          <p:cNvPr id="13" name="Rechtwinkliges Dreieck 12">
            <a:extLst>
              <a:ext uri="{FF2B5EF4-FFF2-40B4-BE49-F238E27FC236}">
                <a16:creationId xmlns:a16="http://schemas.microsoft.com/office/drawing/2014/main" id="{5DA2163E-E3C6-DBA6-52F9-1236F0867873}"/>
              </a:ext>
            </a:extLst>
          </p:cNvPr>
          <p:cNvSpPr/>
          <p:nvPr/>
        </p:nvSpPr>
        <p:spPr>
          <a:xfrm rot="5400000">
            <a:off x="0" y="698"/>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Picture 2" descr="Bildvorschau">
            <a:extLst>
              <a:ext uri="{FF2B5EF4-FFF2-40B4-BE49-F238E27FC236}">
                <a16:creationId xmlns:a16="http://schemas.microsoft.com/office/drawing/2014/main" id="{75C9F1DC-CD1F-EE39-8547-4A186C418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22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8D4B550-D9CD-FA07-1650-866882EED26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18D4B550-D9CD-FA07-1650-866882EED26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DE05B00-ECD9-5ED4-2B4E-5FCBCBE845F9}"/>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Was uns auszeichnet - unser Selbstverständnis</a:t>
            </a:r>
            <a:endParaRPr lang="de-DE" dirty="0"/>
          </a:p>
        </p:txBody>
      </p:sp>
      <p:sp>
        <p:nvSpPr>
          <p:cNvPr id="3" name="Inhaltsplatzhalter 2">
            <a:extLst>
              <a:ext uri="{FF2B5EF4-FFF2-40B4-BE49-F238E27FC236}">
                <a16:creationId xmlns:a16="http://schemas.microsoft.com/office/drawing/2014/main" id="{818AC217-37FA-52BE-0FB6-706E991FBB45}"/>
              </a:ext>
            </a:extLst>
          </p:cNvPr>
          <p:cNvSpPr>
            <a:spLocks noGrp="1"/>
          </p:cNvSpPr>
          <p:nvPr>
            <p:ph idx="1"/>
          </p:nvPr>
        </p:nvSpPr>
        <p:spPr/>
        <p:txBody>
          <a:bodyPr>
            <a:noAutofit/>
          </a:bodyPr>
          <a:lstStyle/>
          <a:p>
            <a:pPr marL="0" indent="0">
              <a:lnSpc>
                <a:spcPct val="107000"/>
              </a:lnSpc>
              <a:spcAft>
                <a:spcPts val="750"/>
              </a:spcAft>
              <a:buNone/>
            </a:pP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a:t>
            </a:r>
            <a:r>
              <a:rPr lang="de-DE" sz="1600" b="1" dirty="0" err="1">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Perfect</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 fit“ </a:t>
            </a:r>
            <a:r>
              <a:rPr lang="de-DE" sz="1500" dirty="0">
                <a:latin typeface="Trebuchet MS" panose="020B0603020202020204" pitchFamily="34" charset="0"/>
                <a:ea typeface="Calibri" panose="020F0502020204030204" pitchFamily="34" charset="0"/>
                <a:cs typeface="Calibri" panose="020F0502020204030204" pitchFamily="34" charset="0"/>
              </a:rPr>
              <a:t>hat klare Handlungsmaximen und USPs. Unser Team hat sie in vielen Jahren und Funktionen nachgewiesen</a:t>
            </a:r>
          </a:p>
        </p:txBody>
      </p:sp>
      <p:sp>
        <p:nvSpPr>
          <p:cNvPr id="7" name="Rechtwinkliges Dreieck 6">
            <a:extLst>
              <a:ext uri="{FF2B5EF4-FFF2-40B4-BE49-F238E27FC236}">
                <a16:creationId xmlns:a16="http://schemas.microsoft.com/office/drawing/2014/main" id="{A4205E11-32BF-52F7-7F36-24AF8DD138A6}"/>
              </a:ext>
            </a:extLst>
          </p:cNvPr>
          <p:cNvSpPr/>
          <p:nvPr/>
        </p:nvSpPr>
        <p:spPr>
          <a:xfrm rot="5400000">
            <a:off x="0" y="698"/>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Abgerundetes Rechteck 8">
            <a:extLst>
              <a:ext uri="{FF2B5EF4-FFF2-40B4-BE49-F238E27FC236}">
                <a16:creationId xmlns:a16="http://schemas.microsoft.com/office/drawing/2014/main" id="{1F7954EB-9A02-FA7C-4D6F-1FF7E4BA703E}"/>
              </a:ext>
            </a:extLst>
          </p:cNvPr>
          <p:cNvSpPr/>
          <p:nvPr/>
        </p:nvSpPr>
        <p:spPr>
          <a:xfrm>
            <a:off x="838200" y="2624447"/>
            <a:ext cx="3859481" cy="80455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tx1"/>
                </a:solidFill>
                <a:effectLst/>
                <a:latin typeface="Trebuchet MS" panose="020B0603020202020204" pitchFamily="34" charset="0"/>
              </a:rPr>
              <a:t>Kompetenz und praktische Branchenexpertise in Marketing und Kommunikation</a:t>
            </a:r>
            <a:endParaRPr lang="de-DE" sz="1200" b="1" dirty="0">
              <a:solidFill>
                <a:schemeClr val="tx1"/>
              </a:solidFill>
              <a:latin typeface="Trebuchet MS" panose="020B0603020202020204" pitchFamily="34" charset="0"/>
            </a:endParaRPr>
          </a:p>
        </p:txBody>
      </p:sp>
      <p:sp>
        <p:nvSpPr>
          <p:cNvPr id="10" name="Abgerundetes Rechteck 9">
            <a:extLst>
              <a:ext uri="{FF2B5EF4-FFF2-40B4-BE49-F238E27FC236}">
                <a16:creationId xmlns:a16="http://schemas.microsoft.com/office/drawing/2014/main" id="{CDF2A884-00DC-D6A8-8BA9-74A3A3009BAD}"/>
              </a:ext>
            </a:extLst>
          </p:cNvPr>
          <p:cNvSpPr/>
          <p:nvPr/>
        </p:nvSpPr>
        <p:spPr>
          <a:xfrm>
            <a:off x="4938156" y="2624447"/>
            <a:ext cx="2315688" cy="80455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tx1"/>
                </a:solidFill>
                <a:effectLst/>
                <a:latin typeface="Trebuchet MS" panose="020B0603020202020204" pitchFamily="34" charset="0"/>
              </a:rPr>
              <a:t>Langjährige Berufserfahrung in Top-Positionen</a:t>
            </a:r>
          </a:p>
        </p:txBody>
      </p:sp>
      <p:sp>
        <p:nvSpPr>
          <p:cNvPr id="11" name="Abgerundetes Rechteck 10">
            <a:extLst>
              <a:ext uri="{FF2B5EF4-FFF2-40B4-BE49-F238E27FC236}">
                <a16:creationId xmlns:a16="http://schemas.microsoft.com/office/drawing/2014/main" id="{F9CAC5B7-C406-15C5-5239-C3C78AAF0ABB}"/>
              </a:ext>
            </a:extLst>
          </p:cNvPr>
          <p:cNvSpPr/>
          <p:nvPr/>
        </p:nvSpPr>
        <p:spPr>
          <a:xfrm>
            <a:off x="838200" y="4030498"/>
            <a:ext cx="2901179" cy="80455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tx1"/>
                </a:solidFill>
                <a:effectLst/>
                <a:latin typeface="Trebuchet MS" panose="020B0603020202020204" pitchFamily="34" charset="0"/>
              </a:rPr>
              <a:t>Menschenkenntnis zur Beurteilung eines „</a:t>
            </a:r>
            <a:r>
              <a:rPr lang="de-DE" sz="1200" b="1" i="0" dirty="0" err="1">
                <a:solidFill>
                  <a:schemeClr val="tx1"/>
                </a:solidFill>
                <a:effectLst/>
                <a:latin typeface="Trebuchet MS" panose="020B0603020202020204" pitchFamily="34" charset="0"/>
              </a:rPr>
              <a:t>perfect</a:t>
            </a:r>
            <a:r>
              <a:rPr lang="de-DE" sz="1200" b="1" i="0" dirty="0">
                <a:solidFill>
                  <a:schemeClr val="tx1"/>
                </a:solidFill>
                <a:effectLst/>
                <a:latin typeface="Trebuchet MS" panose="020B0603020202020204" pitchFamily="34" charset="0"/>
              </a:rPr>
              <a:t> </a:t>
            </a:r>
            <a:r>
              <a:rPr lang="de-DE" sz="1200" b="1" i="0" dirty="0" err="1">
                <a:solidFill>
                  <a:schemeClr val="tx1"/>
                </a:solidFill>
                <a:effectLst/>
                <a:latin typeface="Trebuchet MS" panose="020B0603020202020204" pitchFamily="34" charset="0"/>
              </a:rPr>
              <a:t>fits</a:t>
            </a:r>
            <a:r>
              <a:rPr lang="de-DE" sz="1200" b="1" i="0" dirty="0">
                <a:solidFill>
                  <a:schemeClr val="tx1"/>
                </a:solidFill>
                <a:effectLst/>
                <a:latin typeface="Trebuchet MS" panose="020B0603020202020204" pitchFamily="34" charset="0"/>
              </a:rPr>
              <a:t>“</a:t>
            </a:r>
            <a:endParaRPr lang="de-DE" sz="1200" b="1" dirty="0">
              <a:solidFill>
                <a:schemeClr val="tx1"/>
              </a:solidFill>
              <a:latin typeface="Trebuchet MS" panose="020B0603020202020204" pitchFamily="34" charset="0"/>
            </a:endParaRPr>
          </a:p>
        </p:txBody>
      </p:sp>
      <p:sp>
        <p:nvSpPr>
          <p:cNvPr id="12" name="Abgerundetes Rechteck 11">
            <a:extLst>
              <a:ext uri="{FF2B5EF4-FFF2-40B4-BE49-F238E27FC236}">
                <a16:creationId xmlns:a16="http://schemas.microsoft.com/office/drawing/2014/main" id="{8D91D05A-14AA-8C4F-17D1-6508C1112D8A}"/>
              </a:ext>
            </a:extLst>
          </p:cNvPr>
          <p:cNvSpPr/>
          <p:nvPr/>
        </p:nvSpPr>
        <p:spPr>
          <a:xfrm>
            <a:off x="7494319" y="2624447"/>
            <a:ext cx="3859481" cy="80455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DE" sz="1200" b="1" i="0" dirty="0">
                <a:solidFill>
                  <a:schemeClr val="tx1"/>
                </a:solidFill>
                <a:effectLst/>
                <a:latin typeface="Trebuchet MS" panose="020B0603020202020204" pitchFamily="34" charset="0"/>
              </a:rPr>
              <a:t>„Deep </a:t>
            </a:r>
            <a:r>
              <a:rPr lang="de-DE" sz="1200" b="1" i="0" dirty="0" err="1">
                <a:solidFill>
                  <a:schemeClr val="tx1"/>
                </a:solidFill>
                <a:effectLst/>
                <a:latin typeface="Trebuchet MS" panose="020B0603020202020204" pitchFamily="34" charset="0"/>
              </a:rPr>
              <a:t>Profiling</a:t>
            </a:r>
            <a:r>
              <a:rPr lang="de-DE" sz="1200" b="1" i="0" dirty="0">
                <a:solidFill>
                  <a:schemeClr val="tx1"/>
                </a:solidFill>
                <a:effectLst/>
                <a:latin typeface="Trebuchet MS" panose="020B0603020202020204" pitchFamily="34" charset="0"/>
              </a:rPr>
              <a:t>“ - KI-basierte Personenidentifizierung und –</a:t>
            </a:r>
            <a:r>
              <a:rPr lang="de-DE" sz="1200" b="1" i="0" dirty="0" err="1">
                <a:solidFill>
                  <a:schemeClr val="tx1"/>
                </a:solidFill>
                <a:effectLst/>
                <a:latin typeface="Trebuchet MS" panose="020B0603020202020204" pitchFamily="34" charset="0"/>
              </a:rPr>
              <a:t>analysen</a:t>
            </a:r>
            <a:endParaRPr lang="de-DE" sz="1200" b="1" i="0" dirty="0">
              <a:solidFill>
                <a:schemeClr val="tx1"/>
              </a:solidFill>
              <a:effectLst/>
              <a:latin typeface="Trebuchet MS" panose="020B0603020202020204" pitchFamily="34" charset="0"/>
            </a:endParaRPr>
          </a:p>
        </p:txBody>
      </p:sp>
      <p:sp>
        <p:nvSpPr>
          <p:cNvPr id="13" name="Abgerundetes Rechteck 12">
            <a:extLst>
              <a:ext uri="{FF2B5EF4-FFF2-40B4-BE49-F238E27FC236}">
                <a16:creationId xmlns:a16="http://schemas.microsoft.com/office/drawing/2014/main" id="{AF8CE9A3-3BCC-0CE2-7894-652AA92902C9}"/>
              </a:ext>
            </a:extLst>
          </p:cNvPr>
          <p:cNvSpPr/>
          <p:nvPr/>
        </p:nvSpPr>
        <p:spPr>
          <a:xfrm>
            <a:off x="4065681" y="4030498"/>
            <a:ext cx="3419373" cy="80455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tx1"/>
                </a:solidFill>
                <a:effectLst/>
                <a:latin typeface="Trebuchet MS" panose="020B0603020202020204" pitchFamily="34" charset="0"/>
              </a:rPr>
              <a:t>Loyalität und Diskretion</a:t>
            </a:r>
          </a:p>
        </p:txBody>
      </p:sp>
      <p:sp>
        <p:nvSpPr>
          <p:cNvPr id="14" name="Abgerundetes Rechteck 13">
            <a:extLst>
              <a:ext uri="{FF2B5EF4-FFF2-40B4-BE49-F238E27FC236}">
                <a16:creationId xmlns:a16="http://schemas.microsoft.com/office/drawing/2014/main" id="{8F37AD02-6A53-E724-0862-45AF1BB6B268}"/>
              </a:ext>
            </a:extLst>
          </p:cNvPr>
          <p:cNvSpPr/>
          <p:nvPr/>
        </p:nvSpPr>
        <p:spPr>
          <a:xfrm>
            <a:off x="7811356" y="4030498"/>
            <a:ext cx="3542444" cy="80455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tx1"/>
                </a:solidFill>
                <a:effectLst/>
                <a:latin typeface="Trebuchet MS" panose="020B0603020202020204" pitchFamily="34" charset="0"/>
              </a:rPr>
              <a:t>Fairness und Transparenz gegenüber allen Seiten</a:t>
            </a:r>
          </a:p>
        </p:txBody>
      </p:sp>
      <p:sp>
        <p:nvSpPr>
          <p:cNvPr id="15" name="Abgerundetes Rechteck 14">
            <a:extLst>
              <a:ext uri="{FF2B5EF4-FFF2-40B4-BE49-F238E27FC236}">
                <a16:creationId xmlns:a16="http://schemas.microsoft.com/office/drawing/2014/main" id="{E499028A-148D-BD25-3D0D-ACC2B83B83E7}"/>
              </a:ext>
            </a:extLst>
          </p:cNvPr>
          <p:cNvSpPr/>
          <p:nvPr/>
        </p:nvSpPr>
        <p:spPr>
          <a:xfrm>
            <a:off x="838200" y="5372410"/>
            <a:ext cx="3834382" cy="80455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tx1"/>
                </a:solidFill>
                <a:effectLst/>
                <a:latin typeface="Trebuchet MS" panose="020B0603020202020204" pitchFamily="34" charset="0"/>
              </a:rPr>
              <a:t>Kundenorientierung und Zuverlässigkeit</a:t>
            </a:r>
          </a:p>
        </p:txBody>
      </p:sp>
      <p:sp>
        <p:nvSpPr>
          <p:cNvPr id="16" name="Abgerundetes Rechteck 15">
            <a:extLst>
              <a:ext uri="{FF2B5EF4-FFF2-40B4-BE49-F238E27FC236}">
                <a16:creationId xmlns:a16="http://schemas.microsoft.com/office/drawing/2014/main" id="{19E7713B-BE70-33D7-CA72-05E898B9D0CA}"/>
              </a:ext>
            </a:extLst>
          </p:cNvPr>
          <p:cNvSpPr/>
          <p:nvPr/>
        </p:nvSpPr>
        <p:spPr>
          <a:xfrm>
            <a:off x="4940452" y="5372410"/>
            <a:ext cx="3303319" cy="80455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tx1"/>
                </a:solidFill>
                <a:effectLst/>
                <a:latin typeface="Trebuchet MS" panose="020B0603020202020204" pitchFamily="34" charset="0"/>
              </a:rPr>
              <a:t>Solide Kalkulationen und professionelles Kostenmanagement</a:t>
            </a:r>
            <a:endParaRPr lang="de-DE" sz="1200" b="1" dirty="0">
              <a:solidFill>
                <a:schemeClr val="tx1"/>
              </a:solidFill>
              <a:latin typeface="Trebuchet MS" panose="020B0603020202020204" pitchFamily="34" charset="0"/>
              <a:ea typeface="Calibri" panose="020F0502020204030204" pitchFamily="34" charset="0"/>
              <a:cs typeface="Calibri" panose="020F0502020204030204" pitchFamily="34" charset="0"/>
            </a:endParaRPr>
          </a:p>
        </p:txBody>
      </p:sp>
      <p:sp>
        <p:nvSpPr>
          <p:cNvPr id="17" name="Abgerundetes Rechteck 16">
            <a:extLst>
              <a:ext uri="{FF2B5EF4-FFF2-40B4-BE49-F238E27FC236}">
                <a16:creationId xmlns:a16="http://schemas.microsoft.com/office/drawing/2014/main" id="{9A4D22C2-146E-3492-DF78-01CF3913A0BB}"/>
              </a:ext>
            </a:extLst>
          </p:cNvPr>
          <p:cNvSpPr/>
          <p:nvPr/>
        </p:nvSpPr>
        <p:spPr>
          <a:xfrm>
            <a:off x="8511641" y="5372410"/>
            <a:ext cx="2842159" cy="80455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0" dirty="0">
                <a:solidFill>
                  <a:schemeClr val="tx1"/>
                </a:solidFill>
                <a:effectLst/>
                <a:latin typeface="Trebuchet MS" panose="020B0603020202020204" pitchFamily="34" charset="0"/>
              </a:rPr>
              <a:t>Perfekte Vernetzung bei relevanten Top-Entscheidern</a:t>
            </a:r>
            <a:endParaRPr lang="de-DE" sz="1200" b="1" dirty="0">
              <a:solidFill>
                <a:schemeClr val="tx1"/>
              </a:solidFill>
              <a:latin typeface="Trebuchet MS" panose="020B0603020202020204" pitchFamily="34" charset="0"/>
            </a:endParaRPr>
          </a:p>
        </p:txBody>
      </p:sp>
      <p:pic>
        <p:nvPicPr>
          <p:cNvPr id="18" name="Picture 2" descr="Bildvorschau">
            <a:extLst>
              <a:ext uri="{FF2B5EF4-FFF2-40B4-BE49-F238E27FC236}">
                <a16:creationId xmlns:a16="http://schemas.microsoft.com/office/drawing/2014/main" id="{56E11FCA-587E-B08E-B2DB-DE095904A5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790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D0C6E40-3DEB-3425-AE54-8A3E596EB88F}"/>
              </a:ext>
            </a:extLst>
          </p:cNvPr>
          <p:cNvGraphicFramePr>
            <a:graphicFrameLocks noChangeAspect="1"/>
          </p:cNvGraphicFramePr>
          <p:nvPr>
            <p:custDataLst>
              <p:tags r:id="rId1"/>
            </p:custDataLst>
            <p:extLst>
              <p:ext uri="{D42A27DB-BD31-4B8C-83A1-F6EECF244321}">
                <p14:modId xmlns:p14="http://schemas.microsoft.com/office/powerpoint/2010/main" val="13042161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think-cell data - do not delete" hidden="1">
                        <a:extLst>
                          <a:ext uri="{FF2B5EF4-FFF2-40B4-BE49-F238E27FC236}">
                            <a16:creationId xmlns:a16="http://schemas.microsoft.com/office/drawing/2014/main" id="{AD0C6E40-3DEB-3425-AE54-8A3E596EB88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DE05B00-ECD9-5ED4-2B4E-5FCBCBE845F9}"/>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Wer wir sind (1)</a:t>
            </a:r>
            <a:endParaRPr lang="de-DE" dirty="0"/>
          </a:p>
        </p:txBody>
      </p:sp>
      <p:sp>
        <p:nvSpPr>
          <p:cNvPr id="3" name="Inhaltsplatzhalter 2">
            <a:extLst>
              <a:ext uri="{FF2B5EF4-FFF2-40B4-BE49-F238E27FC236}">
                <a16:creationId xmlns:a16="http://schemas.microsoft.com/office/drawing/2014/main" id="{818AC217-37FA-52BE-0FB6-706E991FBB45}"/>
              </a:ext>
            </a:extLst>
          </p:cNvPr>
          <p:cNvSpPr>
            <a:spLocks noGrp="1"/>
          </p:cNvSpPr>
          <p:nvPr>
            <p:ph idx="1"/>
          </p:nvPr>
        </p:nvSpPr>
        <p:spPr>
          <a:xfrm>
            <a:off x="838200" y="1825625"/>
            <a:ext cx="10515600" cy="4711700"/>
          </a:xfrm>
        </p:spPr>
        <p:txBody>
          <a:bodyPr>
            <a:noAutofit/>
          </a:bodyPr>
          <a:lstStyle/>
          <a:p>
            <a:pPr marL="0" indent="0">
              <a:lnSpc>
                <a:spcPct val="107000"/>
              </a:lnSpc>
              <a:spcAft>
                <a:spcPts val="750"/>
              </a:spcAft>
              <a:buNone/>
            </a:pPr>
            <a:r>
              <a:rPr lang="de-DE" sz="1500" b="1"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Managing Partner</a:t>
            </a:r>
          </a:p>
          <a:p>
            <a:pPr marL="0" indent="0">
              <a:lnSpc>
                <a:spcPct val="120000"/>
              </a:lnSpc>
              <a:spcAft>
                <a:spcPts val="750"/>
              </a:spcAft>
              <a:buNone/>
            </a:pPr>
            <a:r>
              <a:rPr lang="de-DE" sz="1400" b="1"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Dr. Gero Kalt ist Gründer und Managing Partner bei „</a:t>
            </a:r>
            <a:r>
              <a:rPr lang="de-DE" sz="1400" b="1" kern="0" dirty="0" err="1">
                <a:solidFill>
                  <a:srgbClr val="333333"/>
                </a:solidFill>
                <a:effectLst/>
                <a:latin typeface="Trebuchet MS" panose="020B0603020202020204" pitchFamily="34" charset="0"/>
                <a:ea typeface="Calibri" panose="020F0502020204030204" pitchFamily="34" charset="0"/>
                <a:cs typeface="Calibri" panose="020F0502020204030204" pitchFamily="34" charset="0"/>
              </a:rPr>
              <a:t>Perfect</a:t>
            </a:r>
            <a:r>
              <a:rPr lang="de-DE" sz="1400" b="1"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 </a:t>
            </a:r>
            <a:r>
              <a:rPr lang="de-DE" sz="1400" b="1" kern="0" dirty="0">
                <a:solidFill>
                  <a:srgbClr val="333333"/>
                </a:solidFill>
                <a:latin typeface="Trebuchet MS" panose="020B0603020202020204" pitchFamily="34" charset="0"/>
                <a:ea typeface="Calibri" panose="020F0502020204030204" pitchFamily="34" charset="0"/>
                <a:cs typeface="Calibri" panose="020F0502020204030204" pitchFamily="34" charset="0"/>
              </a:rPr>
              <a:t>f</a:t>
            </a:r>
            <a:r>
              <a:rPr lang="de-DE" sz="1400" b="1"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it“. </a:t>
            </a:r>
          </a:p>
          <a:p>
            <a:pPr marL="0" indent="0">
              <a:lnSpc>
                <a:spcPct val="100000"/>
              </a:lnSpc>
              <a:spcAft>
                <a:spcPts val="750"/>
              </a:spcAft>
              <a:buNone/>
            </a:pPr>
            <a:r>
              <a:rPr lang="de-DE" sz="1400"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Er war von 1996–2007 und von 2014–2023 Geschäftsführer des renommierten </a:t>
            </a:r>
            <a:r>
              <a:rPr lang="de-DE" sz="1400" u="sng" kern="0" dirty="0">
                <a:solidFill>
                  <a:srgbClr val="005489"/>
                </a:solidFill>
                <a:effectLst/>
                <a:latin typeface="Trebuchet MS" panose="020B0603020202020204" pitchFamily="34" charset="0"/>
                <a:ea typeface="Calibri" panose="020F0502020204030204" pitchFamily="34" charset="0"/>
                <a:cs typeface="Calibri" panose="020F0502020204030204" pitchFamily="34" charset="0"/>
                <a:hlinkClick r:id="rId5"/>
              </a:rPr>
              <a:t>F.A.Z.-Instituts</a:t>
            </a:r>
            <a:r>
              <a:rPr lang="de-DE" sz="1400"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 einer hundertprozentigen Tochter der Frankfurter Allgemeinen Zeitung. Von 2007 bis 2014 war er Geschäftsführender Partner der PRIME Research International AG, die heute zum amerikanisch/schwedischen Konzern </a:t>
            </a:r>
            <a:r>
              <a:rPr lang="de-DE" sz="1400" kern="0" dirty="0" err="1">
                <a:solidFill>
                  <a:srgbClr val="333333"/>
                </a:solidFill>
                <a:effectLst/>
                <a:latin typeface="Trebuchet MS" panose="020B0603020202020204" pitchFamily="34" charset="0"/>
                <a:ea typeface="Calibri" panose="020F0502020204030204" pitchFamily="34" charset="0"/>
                <a:cs typeface="Calibri" panose="020F0502020204030204" pitchFamily="34" charset="0"/>
              </a:rPr>
              <a:t>Cision</a:t>
            </a:r>
            <a:r>
              <a:rPr lang="de-DE" sz="1400"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 gehört. </a:t>
            </a:r>
          </a:p>
          <a:p>
            <a:pPr marL="0" indent="0">
              <a:lnSpc>
                <a:spcPct val="100000"/>
              </a:lnSpc>
              <a:spcAft>
                <a:spcPts val="750"/>
              </a:spcAft>
              <a:buNone/>
            </a:pPr>
            <a:r>
              <a:rPr lang="de-DE" sz="1400"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Kalt ist einer der Mitgründer und langjähriger Vorstand der „</a:t>
            </a:r>
            <a:r>
              <a:rPr lang="de-DE" sz="1400" kern="0" dirty="0" err="1">
                <a:solidFill>
                  <a:srgbClr val="333333"/>
                </a:solidFill>
                <a:effectLst/>
                <a:latin typeface="Trebuchet MS" panose="020B0603020202020204" pitchFamily="34" charset="0"/>
                <a:ea typeface="Calibri" panose="020F0502020204030204" pitchFamily="34" charset="0"/>
                <a:cs typeface="Calibri" panose="020F0502020204030204" pitchFamily="34" charset="0"/>
              </a:rPr>
              <a:t>Issues</a:t>
            </a:r>
            <a:r>
              <a:rPr lang="de-DE" sz="1400"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 Management Gesellschaft (IMAGE) Deutschland e.V.“. Er war viele Jahre Vorstandsmitglied im Berufsverband DPRG und wirkte als Jury-Mitglied beim „Deutschen PR-Preis“ und beim „Deutschen Image Award“ mit. Darüber hinaus gründete er den „Integrated Communication Award“.</a:t>
            </a:r>
          </a:p>
          <a:p>
            <a:pPr marL="0" indent="0">
              <a:lnSpc>
                <a:spcPct val="100000"/>
              </a:lnSpc>
              <a:spcAft>
                <a:spcPts val="750"/>
              </a:spcAft>
              <a:buNone/>
            </a:pPr>
            <a:r>
              <a:rPr lang="de-DE" sz="1400"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Er ist zudem Gründungsherausgeber und langjähriger Chefredakteur der beiden Fachmagazine „</a:t>
            </a:r>
            <a:r>
              <a:rPr lang="de-DE" sz="1400" kern="0" dirty="0" err="1">
                <a:solidFill>
                  <a:srgbClr val="333333"/>
                </a:solidFill>
                <a:effectLst/>
                <a:latin typeface="Trebuchet MS" panose="020B0603020202020204" pitchFamily="34" charset="0"/>
                <a:ea typeface="Calibri" panose="020F0502020204030204" pitchFamily="34" charset="0"/>
                <a:cs typeface="Calibri" panose="020F0502020204030204" pitchFamily="34" charset="0"/>
              </a:rPr>
              <a:t>kommunikationsmanager</a:t>
            </a:r>
            <a:r>
              <a:rPr lang="de-DE" sz="1400"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 und „Verantwortung“. </a:t>
            </a:r>
          </a:p>
          <a:p>
            <a:pPr marL="0" indent="0">
              <a:lnSpc>
                <a:spcPct val="100000"/>
              </a:lnSpc>
              <a:spcAft>
                <a:spcPts val="750"/>
              </a:spcAft>
              <a:buNone/>
            </a:pPr>
            <a:r>
              <a:rPr lang="de-DE" sz="1400"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Viele Jahre zeichnet Kalt u.a. für die renommierten Fachkonferenzen „Deutscher Marken-Summit“ und „</a:t>
            </a:r>
            <a:r>
              <a:rPr lang="de-DE" sz="1400" kern="0" dirty="0" err="1">
                <a:solidFill>
                  <a:srgbClr val="333333"/>
                </a:solidFill>
                <a:effectLst/>
                <a:latin typeface="Trebuchet MS" panose="020B0603020202020204" pitchFamily="34" charset="0"/>
                <a:ea typeface="Calibri" panose="020F0502020204030204" pitchFamily="34" charset="0"/>
                <a:cs typeface="Calibri" panose="020F0502020204030204" pitchFamily="34" charset="0"/>
              </a:rPr>
              <a:t>Responsible</a:t>
            </a:r>
            <a:r>
              <a:rPr lang="de-DE" sz="1400"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 Leadership“ verantwortlich. </a:t>
            </a:r>
          </a:p>
          <a:p>
            <a:pPr marL="0" indent="0">
              <a:lnSpc>
                <a:spcPct val="100000"/>
              </a:lnSpc>
              <a:spcAft>
                <a:spcPts val="750"/>
              </a:spcAft>
              <a:buNone/>
            </a:pPr>
            <a:r>
              <a:rPr lang="de-DE" sz="1400" kern="0" dirty="0">
                <a:solidFill>
                  <a:srgbClr val="333333"/>
                </a:solidFill>
                <a:effectLst/>
                <a:latin typeface="Trebuchet MS" panose="020B0603020202020204" pitchFamily="34" charset="0"/>
                <a:ea typeface="Calibri" panose="020F0502020204030204" pitchFamily="34" charset="0"/>
                <a:cs typeface="Calibri" panose="020F0502020204030204" pitchFamily="34" charset="0"/>
              </a:rPr>
              <a:t>Dr. Gero Kalt ist Herausgeber zahlreicher Fachbücher über Marketing und Kommunikation. Er war Lehrbeauftragter an den Universitäten Mainz, Siegen und Lugano.</a:t>
            </a:r>
          </a:p>
        </p:txBody>
      </p:sp>
      <p:sp>
        <p:nvSpPr>
          <p:cNvPr id="7" name="Rechtwinkliges Dreieck 6">
            <a:extLst>
              <a:ext uri="{FF2B5EF4-FFF2-40B4-BE49-F238E27FC236}">
                <a16:creationId xmlns:a16="http://schemas.microsoft.com/office/drawing/2014/main" id="{2E806AE9-8B55-355B-BC31-3BE40C30F1CD}"/>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2" descr="Bildvorschau">
            <a:extLst>
              <a:ext uri="{FF2B5EF4-FFF2-40B4-BE49-F238E27FC236}">
                <a16:creationId xmlns:a16="http://schemas.microsoft.com/office/drawing/2014/main" id="{E7D9D2B3-23A1-88AD-E48A-2A2D7E9B0A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Ein Bild, das Person, Menschliches Gesicht, Kleidung, Lächeln enthält.&#10;&#10;Automatisch generierte Beschreibung">
            <a:extLst>
              <a:ext uri="{FF2B5EF4-FFF2-40B4-BE49-F238E27FC236}">
                <a16:creationId xmlns:a16="http://schemas.microsoft.com/office/drawing/2014/main" id="{26355E09-BDD4-9880-0139-3775515EE3A9}"/>
              </a:ext>
            </a:extLst>
          </p:cNvPr>
          <p:cNvPicPr>
            <a:picLocks noChangeAspect="1"/>
          </p:cNvPicPr>
          <p:nvPr/>
        </p:nvPicPr>
        <p:blipFill>
          <a:blip r:embed="rId7"/>
          <a:stretch>
            <a:fillRect/>
          </a:stretch>
        </p:blipFill>
        <p:spPr>
          <a:xfrm>
            <a:off x="7889174" y="1006227"/>
            <a:ext cx="1638795" cy="1638795"/>
          </a:xfrm>
          <a:prstGeom prst="ellipse">
            <a:avLst/>
          </a:prstGeom>
          <a:ln w="41275">
            <a:solidFill>
              <a:srgbClr val="747273"/>
            </a:solidFill>
          </a:ln>
        </p:spPr>
      </p:pic>
    </p:spTree>
    <p:extLst>
      <p:ext uri="{BB962C8B-B14F-4D97-AF65-F5344CB8AC3E}">
        <p14:creationId xmlns:p14="http://schemas.microsoft.com/office/powerpoint/2010/main" val="3375885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5206DC4-AAB9-6DFE-0019-18B7109B78B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think-cell data - do not delete" hidden="1">
                        <a:extLst>
                          <a:ext uri="{FF2B5EF4-FFF2-40B4-BE49-F238E27FC236}">
                            <a16:creationId xmlns:a16="http://schemas.microsoft.com/office/drawing/2014/main" id="{F5206DC4-AAB9-6DFE-0019-18B7109B78BC}"/>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DE05B00-ECD9-5ED4-2B4E-5FCBCBE845F9}"/>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Wer wir sind (2) </a:t>
            </a:r>
            <a:endParaRPr lang="de-DE" dirty="0"/>
          </a:p>
        </p:txBody>
      </p:sp>
      <p:sp>
        <p:nvSpPr>
          <p:cNvPr id="3" name="Inhaltsplatzhalter 2">
            <a:extLst>
              <a:ext uri="{FF2B5EF4-FFF2-40B4-BE49-F238E27FC236}">
                <a16:creationId xmlns:a16="http://schemas.microsoft.com/office/drawing/2014/main" id="{818AC217-37FA-52BE-0FB6-706E991FBB45}"/>
              </a:ext>
            </a:extLst>
          </p:cNvPr>
          <p:cNvSpPr>
            <a:spLocks noGrp="1"/>
          </p:cNvSpPr>
          <p:nvPr>
            <p:ph idx="1"/>
          </p:nvPr>
        </p:nvSpPr>
        <p:spPr>
          <a:xfrm>
            <a:off x="838200" y="1895425"/>
            <a:ext cx="9003815" cy="2295113"/>
          </a:xfrm>
        </p:spPr>
        <p:txBody>
          <a:bodyPr>
            <a:noAutofit/>
          </a:bodyPr>
          <a:lstStyle/>
          <a:p>
            <a:pPr marL="0" indent="0" algn="l">
              <a:lnSpc>
                <a:spcPct val="150000"/>
              </a:lnSpc>
              <a:buNone/>
            </a:pPr>
            <a:r>
              <a:rPr lang="de-DE" sz="1500" b="1" i="0" dirty="0">
                <a:solidFill>
                  <a:srgbClr val="333333"/>
                </a:solidFill>
                <a:effectLst/>
                <a:latin typeface="Trebuchet MS" panose="020B0603020202020204" pitchFamily="34" charset="0"/>
              </a:rPr>
              <a:t>Partner </a:t>
            </a:r>
            <a:endParaRPr lang="de-DE" sz="1500" b="0" i="0" dirty="0">
              <a:solidFill>
                <a:srgbClr val="333333"/>
              </a:solidFill>
              <a:effectLst/>
              <a:latin typeface="Arial" panose="020B0604020202020204" pitchFamily="34" charset="0"/>
            </a:endParaRPr>
          </a:p>
          <a:p>
            <a:pPr marL="0" indent="0" algn="l">
              <a:lnSpc>
                <a:spcPct val="150000"/>
              </a:lnSpc>
              <a:buNone/>
            </a:pPr>
            <a:r>
              <a:rPr lang="de-DE" sz="1500" b="0" i="0" dirty="0">
                <a:solidFill>
                  <a:srgbClr val="333333"/>
                </a:solidFill>
                <a:effectLst/>
                <a:latin typeface="Trebuchet MS" panose="020B0603020202020204" pitchFamily="34" charset="0"/>
              </a:rPr>
              <a:t>Die unmittelbare Kundenbetreuung erfolgt auch durch weitere Partner von „Perfect Fit“. </a:t>
            </a:r>
          </a:p>
          <a:p>
            <a:pPr marL="0" indent="0" algn="l">
              <a:lnSpc>
                <a:spcPct val="150000"/>
              </a:lnSpc>
              <a:buNone/>
            </a:pPr>
            <a:r>
              <a:rPr lang="de-DE" sz="1500" b="0" i="0" dirty="0">
                <a:solidFill>
                  <a:srgbClr val="333333"/>
                </a:solidFill>
                <a:effectLst/>
                <a:latin typeface="Trebuchet MS" panose="020B0603020202020204" pitchFamily="34" charset="0"/>
              </a:rPr>
              <a:t>Auch sie sind ausgewiesene Kommunikationsexperten mit langjähriger Unternehmenserfahrung. Sie haben selbst auf den Führungsebenen für Marketing und Kommunikation die Verantwortung getragen. Sie stützen sich auf praktische Erfahrungen in globalen Märkten und haben in ihrer beruflichen Laufbahn ungewöhnliche kommunikative Herausforderungen bewältigt.</a:t>
            </a:r>
            <a:endParaRPr lang="de-DE" sz="1500" b="0" i="0" dirty="0">
              <a:solidFill>
                <a:srgbClr val="333333"/>
              </a:solidFill>
              <a:effectLst/>
              <a:latin typeface="Arial" panose="020B0604020202020204" pitchFamily="34" charset="0"/>
            </a:endParaRPr>
          </a:p>
        </p:txBody>
      </p:sp>
      <p:sp>
        <p:nvSpPr>
          <p:cNvPr id="6" name="Rechtwinkliges Dreieck 5">
            <a:extLst>
              <a:ext uri="{FF2B5EF4-FFF2-40B4-BE49-F238E27FC236}">
                <a16:creationId xmlns:a16="http://schemas.microsoft.com/office/drawing/2014/main" id="{7F0AC71F-A988-E96E-7238-C62C2A833E71}"/>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2" descr="Bildvorschau">
            <a:extLst>
              <a:ext uri="{FF2B5EF4-FFF2-40B4-BE49-F238E27FC236}">
                <a16:creationId xmlns:a16="http://schemas.microsoft.com/office/drawing/2014/main" id="{B75B6172-C7C0-3134-8645-624309849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05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5206DC4-AAB9-6DFE-0019-18B7109B78B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think-cell data - do not delete" hidden="1">
                        <a:extLst>
                          <a:ext uri="{FF2B5EF4-FFF2-40B4-BE49-F238E27FC236}">
                            <a16:creationId xmlns:a16="http://schemas.microsoft.com/office/drawing/2014/main" id="{F5206DC4-AAB9-6DFE-0019-18B7109B78BC}"/>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DE05B00-ECD9-5ED4-2B4E-5FCBCBE845F9}"/>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Wer wir sind (3) </a:t>
            </a:r>
            <a:endParaRPr lang="de-DE" dirty="0"/>
          </a:p>
        </p:txBody>
      </p:sp>
      <p:sp>
        <p:nvSpPr>
          <p:cNvPr id="3" name="Inhaltsplatzhalter 2">
            <a:extLst>
              <a:ext uri="{FF2B5EF4-FFF2-40B4-BE49-F238E27FC236}">
                <a16:creationId xmlns:a16="http://schemas.microsoft.com/office/drawing/2014/main" id="{818AC217-37FA-52BE-0FB6-706E991FBB45}"/>
              </a:ext>
            </a:extLst>
          </p:cNvPr>
          <p:cNvSpPr>
            <a:spLocks noGrp="1"/>
          </p:cNvSpPr>
          <p:nvPr>
            <p:ph idx="1"/>
          </p:nvPr>
        </p:nvSpPr>
        <p:spPr>
          <a:xfrm>
            <a:off x="838200" y="1825625"/>
            <a:ext cx="9276041" cy="3375767"/>
          </a:xfrm>
        </p:spPr>
        <p:txBody>
          <a:bodyPr>
            <a:noAutofit/>
          </a:bodyPr>
          <a:lstStyle/>
          <a:p>
            <a:pPr marL="0" indent="0" algn="l">
              <a:buNone/>
            </a:pPr>
            <a:r>
              <a:rPr lang="de-DE" sz="1500" b="1" i="0" dirty="0">
                <a:solidFill>
                  <a:srgbClr val="333333"/>
                </a:solidFill>
                <a:effectLst/>
                <a:latin typeface="Trebuchet MS" panose="020B0603020202020204" pitchFamily="34" charset="0"/>
              </a:rPr>
              <a:t>Kernteam</a:t>
            </a:r>
            <a:endParaRPr lang="de-DE" sz="1500" b="0" i="0" dirty="0">
              <a:solidFill>
                <a:srgbClr val="333333"/>
              </a:solidFill>
              <a:effectLst/>
              <a:latin typeface="Arial" panose="020B0604020202020204" pitchFamily="34" charset="0"/>
            </a:endParaRPr>
          </a:p>
          <a:p>
            <a:pPr marL="0" indent="0" algn="l">
              <a:lnSpc>
                <a:spcPct val="150000"/>
              </a:lnSpc>
              <a:buNone/>
            </a:pPr>
            <a:r>
              <a:rPr lang="de-DE" sz="1500" b="0" i="0" dirty="0">
                <a:solidFill>
                  <a:srgbClr val="333333"/>
                </a:solidFill>
                <a:effectLst/>
                <a:latin typeface="Trebuchet MS" panose="020B0603020202020204" pitchFamily="34" charset="0"/>
              </a:rPr>
              <a:t>Das Kernteam von „</a:t>
            </a:r>
            <a:r>
              <a:rPr lang="de-DE" sz="1500" b="0" i="0" dirty="0" err="1">
                <a:solidFill>
                  <a:srgbClr val="333333"/>
                </a:solidFill>
                <a:effectLst/>
                <a:latin typeface="Trebuchet MS" panose="020B0603020202020204" pitchFamily="34" charset="0"/>
              </a:rPr>
              <a:t>Perfect</a:t>
            </a:r>
            <a:r>
              <a:rPr lang="de-DE" sz="1500" b="0" i="0" dirty="0">
                <a:solidFill>
                  <a:srgbClr val="333333"/>
                </a:solidFill>
                <a:effectLst/>
                <a:latin typeface="Trebuchet MS" panose="020B0603020202020204" pitchFamily="34" charset="0"/>
              </a:rPr>
              <a:t> Fit“ recherchiert nach intensivem Kundenbriefing die am besten geeignete Kandidaten für die Aufgabe.</a:t>
            </a:r>
          </a:p>
          <a:p>
            <a:pPr marL="0" indent="0" algn="l">
              <a:lnSpc>
                <a:spcPct val="150000"/>
              </a:lnSpc>
              <a:buNone/>
            </a:pPr>
            <a:r>
              <a:rPr lang="de-DE" sz="1500" b="0" i="0" dirty="0">
                <a:solidFill>
                  <a:srgbClr val="333333"/>
                </a:solidFill>
                <a:effectLst/>
                <a:latin typeface="Trebuchet MS" panose="020B0603020202020204" pitchFamily="34" charset="0"/>
              </a:rPr>
              <a:t>In der Regel stammen diese Personen aus unseren Netzwerken. Wir prüfen ihre Eignung, ihre Verfügbarkeit und ihr Interesse an der Aufgabe.</a:t>
            </a:r>
            <a:endParaRPr lang="de-DE" sz="1500" b="0" i="0" dirty="0">
              <a:solidFill>
                <a:srgbClr val="333333"/>
              </a:solidFill>
              <a:effectLst/>
              <a:latin typeface="Arial" panose="020B0604020202020204" pitchFamily="34" charset="0"/>
            </a:endParaRPr>
          </a:p>
          <a:p>
            <a:pPr marL="0" indent="0" algn="l">
              <a:lnSpc>
                <a:spcPct val="150000"/>
              </a:lnSpc>
              <a:buNone/>
            </a:pPr>
            <a:endParaRPr lang="de-DE" sz="1500" b="0" i="0" dirty="0">
              <a:solidFill>
                <a:srgbClr val="333333"/>
              </a:solidFill>
              <a:effectLst/>
              <a:latin typeface="Trebuchet MS" panose="020B0603020202020204" pitchFamily="34" charset="0"/>
            </a:endParaRPr>
          </a:p>
          <a:p>
            <a:pPr marL="0" indent="0" algn="l">
              <a:lnSpc>
                <a:spcPct val="150000"/>
              </a:lnSpc>
              <a:buNone/>
            </a:pPr>
            <a:r>
              <a:rPr lang="de-DE" sz="1500" b="0" i="0" dirty="0">
                <a:solidFill>
                  <a:srgbClr val="333333"/>
                </a:solidFill>
                <a:effectLst/>
                <a:latin typeface="Trebuchet MS" panose="020B0603020202020204" pitchFamily="34" charset="0"/>
              </a:rPr>
              <a:t>Viele Aufgaben im Projektbereich bietet </a:t>
            </a:r>
            <a:r>
              <a:rPr lang="de-DE" sz="1500" b="1" i="0" dirty="0">
                <a:solidFill>
                  <a:schemeClr val="accent4">
                    <a:lumMod val="60000"/>
                    <a:lumOff val="40000"/>
                  </a:schemeClr>
                </a:solidFill>
                <a:effectLst/>
                <a:latin typeface="Trebuchet MS" panose="020B0603020202020204" pitchFamily="34" charset="0"/>
              </a:rPr>
              <a:t>"</a:t>
            </a:r>
            <a:r>
              <a:rPr lang="de-DE" sz="1500" b="1" i="0" dirty="0" err="1">
                <a:solidFill>
                  <a:schemeClr val="accent4">
                    <a:lumMod val="60000"/>
                    <a:lumOff val="40000"/>
                  </a:schemeClr>
                </a:solidFill>
                <a:effectLst/>
                <a:latin typeface="Trebuchet MS" panose="020B0603020202020204" pitchFamily="34" charset="0"/>
              </a:rPr>
              <a:t>Perfect</a:t>
            </a:r>
            <a:r>
              <a:rPr lang="de-DE" sz="1500" b="1" i="0" dirty="0">
                <a:solidFill>
                  <a:schemeClr val="accent4">
                    <a:lumMod val="60000"/>
                    <a:lumOff val="40000"/>
                  </a:schemeClr>
                </a:solidFill>
                <a:effectLst/>
                <a:latin typeface="Trebuchet MS" panose="020B0603020202020204" pitchFamily="34" charset="0"/>
              </a:rPr>
              <a:t> fit" </a:t>
            </a:r>
            <a:r>
              <a:rPr lang="de-DE" sz="1500" b="0" i="0" dirty="0">
                <a:solidFill>
                  <a:srgbClr val="333333"/>
                </a:solidFill>
                <a:effectLst/>
                <a:latin typeface="Trebuchet MS" panose="020B0603020202020204" pitchFamily="34" charset="0"/>
              </a:rPr>
              <a:t>auch selber als Dienstleistung an. Dazu zählen zum Beispiel Konzeptpapiere, Kommunikationsgutachten oder die Entwicklung und Realisierung von Publikationen unterschiedlichster Art (Corporate Publishing).</a:t>
            </a:r>
            <a:endParaRPr lang="de-DE" sz="1500" b="0" i="0" dirty="0">
              <a:solidFill>
                <a:srgbClr val="333333"/>
              </a:solidFill>
              <a:effectLst/>
              <a:latin typeface="Arial" panose="020B0604020202020204" pitchFamily="34" charset="0"/>
            </a:endParaRPr>
          </a:p>
          <a:p>
            <a:pPr marL="0" indent="0" rtl="0">
              <a:buNone/>
            </a:pPr>
            <a:endParaRPr lang="de-DE" sz="1500" dirty="0"/>
          </a:p>
          <a:p>
            <a:pPr marL="0" indent="0" rtl="0">
              <a:buNone/>
            </a:pPr>
            <a:endParaRPr lang="de-DE" sz="1500" dirty="0"/>
          </a:p>
          <a:p>
            <a:endParaRPr lang="de-DE" sz="1500" dirty="0"/>
          </a:p>
        </p:txBody>
      </p:sp>
      <p:sp>
        <p:nvSpPr>
          <p:cNvPr id="6" name="Rechtwinkliges Dreieck 5">
            <a:extLst>
              <a:ext uri="{FF2B5EF4-FFF2-40B4-BE49-F238E27FC236}">
                <a16:creationId xmlns:a16="http://schemas.microsoft.com/office/drawing/2014/main" id="{CC04E9BA-35A8-AF41-CCC3-B04E272CA8D0}"/>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Picture 2" descr="Bildvorschau">
            <a:extLst>
              <a:ext uri="{FF2B5EF4-FFF2-40B4-BE49-F238E27FC236}">
                <a16:creationId xmlns:a16="http://schemas.microsoft.com/office/drawing/2014/main" id="{2DB1186B-422B-37B8-CF59-56757E2CB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99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B20D4A3-3C93-784E-33B2-EB10E09ABA4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think-cell data - do not delete" hidden="1">
                        <a:extLst>
                          <a:ext uri="{FF2B5EF4-FFF2-40B4-BE49-F238E27FC236}">
                            <a16:creationId xmlns:a16="http://schemas.microsoft.com/office/drawing/2014/main" id="{DB20D4A3-3C93-784E-33B2-EB10E09ABA4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DE05B00-ECD9-5ED4-2B4E-5FCBCBE845F9}"/>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Wer wir sind (4)</a:t>
            </a:r>
            <a:endParaRPr lang="de-DE" dirty="0"/>
          </a:p>
        </p:txBody>
      </p:sp>
      <p:sp>
        <p:nvSpPr>
          <p:cNvPr id="3" name="Inhaltsplatzhalter 2">
            <a:extLst>
              <a:ext uri="{FF2B5EF4-FFF2-40B4-BE49-F238E27FC236}">
                <a16:creationId xmlns:a16="http://schemas.microsoft.com/office/drawing/2014/main" id="{818AC217-37FA-52BE-0FB6-706E991FBB45}"/>
              </a:ext>
            </a:extLst>
          </p:cNvPr>
          <p:cNvSpPr>
            <a:spLocks noGrp="1"/>
          </p:cNvSpPr>
          <p:nvPr>
            <p:ph idx="1"/>
          </p:nvPr>
        </p:nvSpPr>
        <p:spPr>
          <a:xfrm>
            <a:off x="838200" y="1825625"/>
            <a:ext cx="9199260" cy="4351338"/>
          </a:xfrm>
        </p:spPr>
        <p:txBody>
          <a:bodyPr>
            <a:noAutofit/>
          </a:bodyPr>
          <a:lstStyle/>
          <a:p>
            <a:pPr marL="0" indent="0">
              <a:lnSpc>
                <a:spcPct val="100000"/>
              </a:lnSpc>
              <a:buNone/>
            </a:pPr>
            <a:r>
              <a:rPr lang="de-DE" sz="1500" b="1" dirty="0">
                <a:latin typeface="Trebuchet MS" panose="020B0603020202020204" pitchFamily="34" charset="0"/>
                <a:ea typeface="Calibri" panose="020F0502020204030204" pitchFamily="34" charset="0"/>
                <a:cs typeface="Calibri" panose="020F0502020204030204" pitchFamily="34" charset="0"/>
              </a:rPr>
              <a:t>Providing Partner</a:t>
            </a:r>
          </a:p>
          <a:p>
            <a:pPr marL="0" indent="0">
              <a:lnSpc>
                <a:spcPct val="100000"/>
              </a:lnSpc>
              <a:buNone/>
            </a:pPr>
            <a:endParaRPr lang="de-DE" sz="1500" dirty="0">
              <a:latin typeface="Trebuchet MS" panose="020B0603020202020204" pitchFamily="34" charset="0"/>
              <a:ea typeface="Calibri" panose="020F0502020204030204" pitchFamily="34" charset="0"/>
              <a:cs typeface="Calibri" panose="020F0502020204030204" pitchFamily="34" charset="0"/>
            </a:endParaRPr>
          </a:p>
          <a:p>
            <a:pPr marL="0" indent="0">
              <a:lnSpc>
                <a:spcPct val="100000"/>
              </a:lnSpc>
              <a:buNone/>
            </a:pPr>
            <a:r>
              <a:rPr lang="de-DE" sz="1500" dirty="0">
                <a:latin typeface="Trebuchet MS" panose="020B0603020202020204" pitchFamily="34" charset="0"/>
                <a:ea typeface="Calibri" panose="020F0502020204030204" pitchFamily="34" charset="0"/>
                <a:cs typeface="Calibri" panose="020F0502020204030204" pitchFamily="34" charset="0"/>
              </a:rPr>
              <a:t>Auf den Feldern </a:t>
            </a:r>
          </a:p>
          <a:p>
            <a:pPr marL="0" indent="0">
              <a:lnSpc>
                <a:spcPct val="100000"/>
              </a:lnSpc>
              <a:buNone/>
            </a:pPr>
            <a:r>
              <a:rPr lang="de-DE" sz="1500" b="1" dirty="0">
                <a:latin typeface="Trebuchet MS" panose="020B0603020202020204" pitchFamily="34" charset="0"/>
                <a:ea typeface="Calibri" panose="020F0502020204030204" pitchFamily="34" charset="0"/>
                <a:cs typeface="Calibri" panose="020F0502020204030204" pitchFamily="34" charset="0"/>
              </a:rPr>
              <a:t>- Interimsmanagement / Vorübergehende Leitungsfunktion</a:t>
            </a:r>
          </a:p>
          <a:p>
            <a:pPr marL="0" indent="0">
              <a:lnSpc>
                <a:spcPct val="100000"/>
              </a:lnSpc>
              <a:buNone/>
            </a:pPr>
            <a:r>
              <a:rPr lang="de-DE" sz="1500" dirty="0">
                <a:latin typeface="Trebuchet MS" panose="020B0603020202020204" pitchFamily="34" charset="0"/>
                <a:ea typeface="Calibri" panose="020F0502020204030204" pitchFamily="34" charset="0"/>
                <a:cs typeface="Calibri" panose="020F0502020204030204" pitchFamily="34" charset="0"/>
              </a:rPr>
              <a:t>sowie</a:t>
            </a:r>
            <a:endParaRPr lang="de-DE" sz="1500" b="1" dirty="0">
              <a:latin typeface="Trebuchet MS" panose="020B0603020202020204" pitchFamily="34" charset="0"/>
              <a:ea typeface="Calibri" panose="020F0502020204030204" pitchFamily="34" charset="0"/>
              <a:cs typeface="Calibri" panose="020F0502020204030204" pitchFamily="34" charset="0"/>
            </a:endParaRPr>
          </a:p>
          <a:p>
            <a:pPr marL="0" indent="0">
              <a:lnSpc>
                <a:spcPct val="100000"/>
              </a:lnSpc>
              <a:buNone/>
            </a:pPr>
            <a:r>
              <a:rPr lang="de-DE" sz="1500" b="1" dirty="0">
                <a:latin typeface="Trebuchet MS" panose="020B0603020202020204" pitchFamily="34" charset="0"/>
                <a:ea typeface="Calibri" panose="020F0502020204030204" pitchFamily="34" charset="0"/>
                <a:cs typeface="Calibri" panose="020F0502020204030204" pitchFamily="34" charset="0"/>
              </a:rPr>
              <a:t>- Projektbezogene Strategieberatung / Konzepte / Spezialaufgaben</a:t>
            </a:r>
          </a:p>
          <a:p>
            <a:pPr marL="0" indent="0">
              <a:lnSpc>
                <a:spcPct val="100000"/>
              </a:lnSpc>
              <a:buNone/>
            </a:pPr>
            <a:r>
              <a:rPr lang="de-DE" sz="1500">
                <a:latin typeface="Trebuchet MS" panose="020B0603020202020204" pitchFamily="34" charset="0"/>
                <a:ea typeface="Calibri" panose="020F0502020204030204" pitchFamily="34" charset="0"/>
                <a:cs typeface="Calibri" panose="020F0502020204030204" pitchFamily="34" charset="0"/>
              </a:rPr>
              <a:t>arbeiten </a:t>
            </a:r>
            <a:r>
              <a:rPr lang="de-DE" sz="1500" dirty="0">
                <a:latin typeface="Trebuchet MS" panose="020B0603020202020204" pitchFamily="34" charset="0"/>
                <a:ea typeface="Calibri" panose="020F0502020204030204" pitchFamily="34" charset="0"/>
                <a:cs typeface="Calibri" panose="020F0502020204030204" pitchFamily="34" charset="0"/>
              </a:rPr>
              <a:t>wir mit erfahrenen Top-Führungskräften als unseren Providing Partnern zusammen. Das Kernteam von „</a:t>
            </a:r>
            <a:r>
              <a:rPr lang="de-DE" sz="1500" dirty="0" err="1">
                <a:latin typeface="Trebuchet MS" panose="020B0603020202020204" pitchFamily="34" charset="0"/>
                <a:ea typeface="Calibri" panose="020F0502020204030204" pitchFamily="34" charset="0"/>
                <a:cs typeface="Calibri" panose="020F0502020204030204" pitchFamily="34" charset="0"/>
              </a:rPr>
              <a:t>Perfect</a:t>
            </a:r>
            <a:r>
              <a:rPr lang="de-DE" sz="1500" dirty="0">
                <a:latin typeface="Trebuchet MS" panose="020B0603020202020204" pitchFamily="34" charset="0"/>
                <a:ea typeface="Calibri" panose="020F0502020204030204" pitchFamily="34" charset="0"/>
                <a:cs typeface="Calibri" panose="020F0502020204030204" pitchFamily="34" charset="0"/>
              </a:rPr>
              <a:t> Fit“ wählt nach einem Kundenbriefing die am besten geeignete Partner aus uns bespricht den Vorschlag mit dem Kunden. </a:t>
            </a:r>
          </a:p>
          <a:p>
            <a:pPr marL="0" indent="0">
              <a:lnSpc>
                <a:spcPct val="100000"/>
              </a:lnSpc>
              <a:buNone/>
            </a:pPr>
            <a:r>
              <a:rPr lang="de-DE" sz="1500" dirty="0">
                <a:latin typeface="Trebuchet MS" panose="020B0603020202020204" pitchFamily="34" charset="0"/>
                <a:ea typeface="Calibri" panose="020F0502020204030204" pitchFamily="34" charset="0"/>
                <a:cs typeface="Calibri" panose="020F0502020204030204" pitchFamily="34" charset="0"/>
              </a:rPr>
              <a:t>Processing Partner sind in der Regel erfahrene Manager, die als Business Angels, Projektentwickler, Consultant oder Coaches wirken. Sie übernehmen befristete Aufträge und bringen ihre langjährige Erfahrung als Top-Führungskraft ein.</a:t>
            </a:r>
          </a:p>
          <a:p>
            <a:pPr marL="0" indent="0">
              <a:lnSpc>
                <a:spcPct val="100000"/>
              </a:lnSpc>
              <a:buNone/>
            </a:pPr>
            <a:r>
              <a:rPr lang="de-DE" sz="1500" dirty="0">
                <a:latin typeface="Trebuchet MS" panose="020B0603020202020204" pitchFamily="34" charset="0"/>
                <a:ea typeface="Calibri" panose="020F0502020204030204" pitchFamily="34" charset="0"/>
                <a:cs typeface="Calibri" panose="020F0502020204030204" pitchFamily="34" charset="0"/>
              </a:rPr>
              <a:t>Der Vorteil: Unsere Klienten erhalten zu jeder Aufgabe den besten Spezialisten sowie größtmögliche Managementexpertise.   </a:t>
            </a:r>
          </a:p>
          <a:p>
            <a:endParaRPr lang="de-DE" sz="1500" dirty="0"/>
          </a:p>
        </p:txBody>
      </p:sp>
      <p:sp>
        <p:nvSpPr>
          <p:cNvPr id="6" name="Rechtwinkliges Dreieck 5">
            <a:extLst>
              <a:ext uri="{FF2B5EF4-FFF2-40B4-BE49-F238E27FC236}">
                <a16:creationId xmlns:a16="http://schemas.microsoft.com/office/drawing/2014/main" id="{FF220ABD-A16F-7D5C-20E5-EAD31D3A9733}"/>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Picture 2" descr="Bildvorschau">
            <a:extLst>
              <a:ext uri="{FF2B5EF4-FFF2-40B4-BE49-F238E27FC236}">
                <a16:creationId xmlns:a16="http://schemas.microsoft.com/office/drawing/2014/main" id="{B065DFAC-FDC3-B238-B44D-E37F99001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8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1A84254-26EA-419F-9FA4-703A7F6E246A}"/>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think-cell data - do not delete" hidden="1">
                        <a:extLst>
                          <a:ext uri="{FF2B5EF4-FFF2-40B4-BE49-F238E27FC236}">
                            <a16:creationId xmlns:a16="http://schemas.microsoft.com/office/drawing/2014/main" id="{91A84254-26EA-419F-9FA4-703A7F6E246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DE05B00-ECD9-5ED4-2B4E-5FCBCBE845F9}"/>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Wer wir sind (5) </a:t>
            </a:r>
            <a:endParaRPr lang="de-DE" dirty="0"/>
          </a:p>
        </p:txBody>
      </p:sp>
      <p:sp>
        <p:nvSpPr>
          <p:cNvPr id="3" name="Inhaltsplatzhalter 2">
            <a:extLst>
              <a:ext uri="{FF2B5EF4-FFF2-40B4-BE49-F238E27FC236}">
                <a16:creationId xmlns:a16="http://schemas.microsoft.com/office/drawing/2014/main" id="{818AC217-37FA-52BE-0FB6-706E991FBB45}"/>
              </a:ext>
            </a:extLst>
          </p:cNvPr>
          <p:cNvSpPr>
            <a:spLocks noGrp="1"/>
          </p:cNvSpPr>
          <p:nvPr>
            <p:ph idx="1"/>
          </p:nvPr>
        </p:nvSpPr>
        <p:spPr>
          <a:xfrm>
            <a:off x="838200" y="1819733"/>
            <a:ext cx="10515600" cy="574675"/>
          </a:xfrm>
        </p:spPr>
        <p:txBody>
          <a:bodyPr/>
          <a:lstStyle/>
          <a:p>
            <a:pPr marL="0" indent="0">
              <a:buNone/>
            </a:pPr>
            <a:r>
              <a:rPr lang="de-DE" sz="1500" dirty="0">
                <a:latin typeface="Trebuchet MS" panose="020B0603020202020204" pitchFamily="34" charset="0"/>
                <a:ea typeface="Calibri" panose="020F0502020204030204" pitchFamily="34" charset="0"/>
                <a:cs typeface="Calibri" panose="020F0502020204030204" pitchFamily="34" charset="0"/>
              </a:rPr>
              <a:t>Die Partner und Mitarbeiter  von </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a:t>
            </a:r>
            <a:r>
              <a:rPr lang="de-DE" sz="1600" b="1" dirty="0" err="1">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Perfect</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 fit“ </a:t>
            </a:r>
            <a:r>
              <a:rPr lang="de-DE" sz="1500" dirty="0">
                <a:latin typeface="Trebuchet MS" panose="020B0603020202020204" pitchFamily="34" charset="0"/>
                <a:ea typeface="Calibri" panose="020F0502020204030204" pitchFamily="34" charset="0"/>
                <a:cs typeface="Calibri" panose="020F0502020204030204" pitchFamily="34" charset="0"/>
              </a:rPr>
              <a:t>haben schon für und mit vielen Firmen und Organisationen gearbeitet. Dazu zählen: </a:t>
            </a:r>
          </a:p>
        </p:txBody>
      </p:sp>
      <p:pic>
        <p:nvPicPr>
          <p:cNvPr id="6" name="Grafik 5">
            <a:extLst>
              <a:ext uri="{FF2B5EF4-FFF2-40B4-BE49-F238E27FC236}">
                <a16:creationId xmlns:a16="http://schemas.microsoft.com/office/drawing/2014/main" id="{3C9244A8-851C-50B0-700D-D0B369412993}"/>
              </a:ext>
            </a:extLst>
          </p:cNvPr>
          <p:cNvPicPr>
            <a:picLocks noChangeAspect="1"/>
          </p:cNvPicPr>
          <p:nvPr/>
        </p:nvPicPr>
        <p:blipFill>
          <a:blip r:embed="rId5"/>
          <a:stretch>
            <a:fillRect/>
          </a:stretch>
        </p:blipFill>
        <p:spPr>
          <a:xfrm>
            <a:off x="1943959" y="2612355"/>
            <a:ext cx="8304082" cy="3653021"/>
          </a:xfrm>
          <a:prstGeom prst="rect">
            <a:avLst/>
          </a:prstGeom>
        </p:spPr>
      </p:pic>
      <p:sp>
        <p:nvSpPr>
          <p:cNvPr id="7" name="Rechtwinkliges Dreieck 6">
            <a:extLst>
              <a:ext uri="{FF2B5EF4-FFF2-40B4-BE49-F238E27FC236}">
                <a16:creationId xmlns:a16="http://schemas.microsoft.com/office/drawing/2014/main" id="{720396B1-FAEB-6219-2205-E06B76DEA4BE}"/>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2" descr="Bildvorschau">
            <a:extLst>
              <a:ext uri="{FF2B5EF4-FFF2-40B4-BE49-F238E27FC236}">
                <a16:creationId xmlns:a16="http://schemas.microsoft.com/office/drawing/2014/main" id="{C7E99E8D-7D43-6A7E-8239-1093CA2ADD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17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D7D7AF0-7DEA-5156-0F85-5D6470554143}"/>
              </a:ext>
            </a:extLst>
          </p:cNvPr>
          <p:cNvGraphicFramePr>
            <a:graphicFrameLocks noChangeAspect="1"/>
          </p:cNvGraphicFramePr>
          <p:nvPr>
            <p:custDataLst>
              <p:tags r:id="rId1"/>
            </p:custDataLst>
            <p:extLst>
              <p:ext uri="{D42A27DB-BD31-4B8C-83A1-F6EECF244321}">
                <p14:modId xmlns:p14="http://schemas.microsoft.com/office/powerpoint/2010/main" val="229491589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0" name="think-cell data - do not delete" hidden="1">
                        <a:extLst>
                          <a:ext uri="{FF2B5EF4-FFF2-40B4-BE49-F238E27FC236}">
                            <a16:creationId xmlns:a16="http://schemas.microsoft.com/office/drawing/2014/main" id="{0D7D7AF0-7DEA-5156-0F85-5D647055414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Untertitel 2">
            <a:extLst>
              <a:ext uri="{FF2B5EF4-FFF2-40B4-BE49-F238E27FC236}">
                <a16:creationId xmlns:a16="http://schemas.microsoft.com/office/drawing/2014/main" id="{4AFB9187-E6C1-B35F-33AB-3B6AB3BCCBFF}"/>
              </a:ext>
            </a:extLst>
          </p:cNvPr>
          <p:cNvSpPr>
            <a:spLocks noGrp="1"/>
          </p:cNvSpPr>
          <p:nvPr>
            <p:ph type="subTitle" idx="1"/>
          </p:nvPr>
        </p:nvSpPr>
        <p:spPr>
          <a:xfrm>
            <a:off x="4474999" y="1211283"/>
            <a:ext cx="7195594" cy="4750130"/>
          </a:xfrm>
        </p:spPr>
        <p:txBody>
          <a:bodyPr anchor="ctr">
            <a:normAutofit fontScale="92500" lnSpcReduction="10000"/>
          </a:bodyPr>
          <a:lstStyle/>
          <a:p>
            <a:pPr>
              <a:lnSpc>
                <a:spcPct val="150000"/>
              </a:lnSpc>
            </a:pPr>
            <a:r>
              <a:rPr lang="de-DE" sz="3200" b="1" kern="1200" dirty="0">
                <a:solidFill>
                  <a:schemeClr val="tx1"/>
                </a:solidFill>
                <a:effectLst/>
                <a:latin typeface="Trebuchet MS" panose="020B0603020202020204" pitchFamily="34" charset="0"/>
                <a:ea typeface="+mn-ea"/>
                <a:cs typeface="+mn-cs"/>
              </a:rPr>
              <a:t>Perfect Fit </a:t>
            </a:r>
            <a:r>
              <a:rPr lang="de-DE" sz="3200" b="1" kern="1200" dirty="0" err="1">
                <a:solidFill>
                  <a:schemeClr val="tx1"/>
                </a:solidFill>
                <a:effectLst/>
                <a:latin typeface="Trebuchet MS" panose="020B0603020202020204" pitchFamily="34" charset="0"/>
                <a:ea typeface="+mn-ea"/>
                <a:cs typeface="+mn-cs"/>
              </a:rPr>
              <a:t>Consult</a:t>
            </a:r>
            <a:br>
              <a:rPr lang="de-DE" sz="2100" b="1" kern="1200" dirty="0">
                <a:solidFill>
                  <a:schemeClr val="tx1"/>
                </a:solidFill>
                <a:effectLst/>
                <a:latin typeface="Trebuchet MS" panose="020B0603020202020204" pitchFamily="34" charset="0"/>
                <a:ea typeface="+mn-ea"/>
                <a:cs typeface="+mn-cs"/>
              </a:rPr>
            </a:br>
            <a:endParaRPr lang="de-DE" sz="2100" b="1" kern="1200" dirty="0">
              <a:solidFill>
                <a:schemeClr val="tx1"/>
              </a:solidFill>
              <a:effectLst/>
              <a:latin typeface="Trebuchet MS" panose="020B0603020202020204" pitchFamily="34" charset="0"/>
              <a:ea typeface="+mn-ea"/>
              <a:cs typeface="+mn-cs"/>
            </a:endParaRPr>
          </a:p>
          <a:p>
            <a:pPr>
              <a:lnSpc>
                <a:spcPct val="150000"/>
              </a:lnSpc>
            </a:pPr>
            <a:r>
              <a:rPr lang="de-DE" sz="2100" kern="1200" dirty="0">
                <a:solidFill>
                  <a:schemeClr val="tx1"/>
                </a:solidFill>
                <a:effectLst/>
                <a:latin typeface="Trebuchet MS" panose="020B0603020202020204" pitchFamily="34" charset="0"/>
                <a:ea typeface="+mn-ea"/>
                <a:cs typeface="+mn-cs"/>
              </a:rPr>
              <a:t>Dr. Gero Kalt</a:t>
            </a:r>
            <a:br>
              <a:rPr lang="de-DE" sz="2100" kern="1200" dirty="0">
                <a:solidFill>
                  <a:schemeClr val="tx1"/>
                </a:solidFill>
                <a:effectLst/>
                <a:latin typeface="Trebuchet MS" panose="020B0603020202020204" pitchFamily="34" charset="0"/>
                <a:ea typeface="+mn-ea"/>
                <a:cs typeface="+mn-cs"/>
              </a:rPr>
            </a:br>
            <a:r>
              <a:rPr lang="de-DE" sz="2100" kern="1200" dirty="0">
                <a:solidFill>
                  <a:schemeClr val="tx1"/>
                </a:solidFill>
                <a:effectLst/>
                <a:latin typeface="Trebuchet MS" panose="020B0603020202020204" pitchFamily="34" charset="0"/>
                <a:ea typeface="+mn-ea"/>
                <a:cs typeface="+mn-cs"/>
              </a:rPr>
              <a:t>Birkenweg 5</a:t>
            </a:r>
            <a:br>
              <a:rPr lang="de-DE" sz="2100" kern="1200" dirty="0">
                <a:solidFill>
                  <a:schemeClr val="tx1"/>
                </a:solidFill>
                <a:effectLst/>
                <a:latin typeface="Trebuchet MS" panose="020B0603020202020204" pitchFamily="34" charset="0"/>
                <a:ea typeface="+mn-ea"/>
                <a:cs typeface="+mn-cs"/>
              </a:rPr>
            </a:br>
            <a:r>
              <a:rPr lang="de-DE" sz="2100" kern="1200" dirty="0">
                <a:solidFill>
                  <a:schemeClr val="tx1"/>
                </a:solidFill>
                <a:effectLst/>
                <a:latin typeface="Trebuchet MS" panose="020B0603020202020204" pitchFamily="34" charset="0"/>
                <a:ea typeface="+mn-ea"/>
                <a:cs typeface="+mn-cs"/>
              </a:rPr>
              <a:t>61118 Bad Vilbel</a:t>
            </a:r>
            <a:br>
              <a:rPr lang="de-DE" sz="2000" kern="1200" dirty="0">
                <a:solidFill>
                  <a:schemeClr val="tx1"/>
                </a:solidFill>
                <a:effectLst/>
                <a:latin typeface="Trebuchet MS" panose="020B0603020202020204" pitchFamily="34" charset="0"/>
                <a:ea typeface="+mn-ea"/>
                <a:cs typeface="+mn-cs"/>
              </a:rPr>
            </a:br>
            <a:r>
              <a:rPr lang="de-DE" sz="2000" kern="1200" dirty="0">
                <a:solidFill>
                  <a:schemeClr val="tx1"/>
                </a:solidFill>
                <a:effectLst/>
                <a:latin typeface="Trebuchet MS" panose="020B0603020202020204" pitchFamily="34" charset="0"/>
                <a:ea typeface="+mn-ea"/>
                <a:cs typeface="+mn-cs"/>
              </a:rPr>
              <a:t>0175 22 38 994</a:t>
            </a:r>
          </a:p>
          <a:p>
            <a:pPr>
              <a:lnSpc>
                <a:spcPct val="150000"/>
              </a:lnSpc>
            </a:pPr>
            <a:br>
              <a:rPr lang="de-DE" sz="2000" kern="1200" dirty="0">
                <a:solidFill>
                  <a:schemeClr val="tx1"/>
                </a:solidFill>
                <a:effectLst/>
                <a:latin typeface="Trebuchet MS" panose="020B0603020202020204" pitchFamily="34" charset="0"/>
                <a:ea typeface="+mn-ea"/>
                <a:cs typeface="+mn-cs"/>
              </a:rPr>
            </a:br>
            <a:r>
              <a:rPr lang="de-DE" sz="2000" kern="1200" dirty="0">
                <a:solidFill>
                  <a:srgbClr val="FFFFFF"/>
                </a:solidFill>
                <a:effectLst/>
                <a:latin typeface="Trebuchet MS" panose="020B0603020202020204" pitchFamily="34" charset="0"/>
                <a:ea typeface="+mn-ea"/>
                <a:cs typeface="+mn-cs"/>
                <a:hlinkClick r:id="rId5"/>
              </a:rPr>
              <a:t>gero.kalt@perfect-fit-consult.de</a:t>
            </a:r>
            <a:br>
              <a:rPr lang="de-DE" sz="2000" kern="1200" dirty="0">
                <a:solidFill>
                  <a:srgbClr val="FFFFFF"/>
                </a:solidFill>
                <a:effectLst/>
                <a:latin typeface="Trebuchet MS" panose="020B0603020202020204" pitchFamily="34" charset="0"/>
                <a:ea typeface="+mn-ea"/>
                <a:cs typeface="+mn-cs"/>
              </a:rPr>
            </a:br>
            <a:r>
              <a:rPr lang="de-DE" sz="2000" kern="1200" dirty="0">
                <a:solidFill>
                  <a:srgbClr val="FFFFFF"/>
                </a:solidFill>
                <a:effectLst/>
                <a:latin typeface="Trebuchet MS" panose="020B0603020202020204" pitchFamily="34" charset="0"/>
                <a:ea typeface="+mn-ea"/>
                <a:cs typeface="+mn-cs"/>
                <a:hlinkClick r:id="rId6"/>
              </a:rPr>
              <a:t>www.perfect-fit-consult.de</a:t>
            </a:r>
            <a:br>
              <a:rPr lang="de-DE" sz="2000" kern="1200" dirty="0">
                <a:solidFill>
                  <a:srgbClr val="FFFFFF"/>
                </a:solidFill>
                <a:effectLst/>
                <a:latin typeface="Trebuchet MS" panose="020B0603020202020204" pitchFamily="34" charset="0"/>
                <a:ea typeface="+mn-ea"/>
                <a:cs typeface="+mn-cs"/>
              </a:rPr>
            </a:br>
            <a:endParaRPr lang="de-DE" sz="2000" b="1" dirty="0">
              <a:solidFill>
                <a:schemeClr val="tx1"/>
              </a:solidFill>
            </a:endParaRPr>
          </a:p>
        </p:txBody>
      </p:sp>
      <p:sp>
        <p:nvSpPr>
          <p:cNvPr id="6" name="Titel 1">
            <a:extLst>
              <a:ext uri="{FF2B5EF4-FFF2-40B4-BE49-F238E27FC236}">
                <a16:creationId xmlns:a16="http://schemas.microsoft.com/office/drawing/2014/main" id="{8042DA7D-10AC-665B-4618-4FFA685646A2}"/>
              </a:ext>
            </a:extLst>
          </p:cNvPr>
          <p:cNvSpPr txBox="1">
            <a:spLocks/>
          </p:cNvSpPr>
          <p:nvPr/>
        </p:nvSpPr>
        <p:spPr>
          <a:xfrm>
            <a:off x="0" y="3990749"/>
            <a:ext cx="12198625" cy="12872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000" kern="1200">
                <a:solidFill>
                  <a:schemeClr val="accent4">
                    <a:lumMod val="60000"/>
                    <a:lumOff val="40000"/>
                  </a:schemeClr>
                </a:solidFill>
                <a:latin typeface="Trebuchet MS" panose="020B0703020202090204" pitchFamily="34" charset="0"/>
                <a:ea typeface="+mj-ea"/>
                <a:cs typeface="+mj-cs"/>
              </a:defRPr>
            </a:lvl1pPr>
          </a:lstStyle>
          <a:p>
            <a:endParaRPr lang="de-DE" sz="3600" b="1" dirty="0">
              <a:solidFill>
                <a:schemeClr val="tx1"/>
              </a:solidFill>
              <a:latin typeface="Trebuchet MS" panose="020B0603020202020204" pitchFamily="34" charset="0"/>
            </a:endParaRPr>
          </a:p>
        </p:txBody>
      </p:sp>
      <p:sp>
        <p:nvSpPr>
          <p:cNvPr id="25" name="Rechteck 24">
            <a:extLst>
              <a:ext uri="{FF2B5EF4-FFF2-40B4-BE49-F238E27FC236}">
                <a16:creationId xmlns:a16="http://schemas.microsoft.com/office/drawing/2014/main" id="{4BAC6B49-1F19-17A7-8853-12B860B73A98}"/>
              </a:ext>
            </a:extLst>
          </p:cNvPr>
          <p:cNvSpPr/>
          <p:nvPr/>
        </p:nvSpPr>
        <p:spPr>
          <a:xfrm>
            <a:off x="0" y="1"/>
            <a:ext cx="394696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CDD674C1-1FAC-EA0E-1E58-2476F49B486C}"/>
              </a:ext>
            </a:extLst>
          </p:cNvPr>
          <p:cNvPicPr>
            <a:picLocks noChangeAspect="1"/>
          </p:cNvPicPr>
          <p:nvPr/>
        </p:nvPicPr>
        <p:blipFill>
          <a:blip r:embed="rId7"/>
          <a:stretch>
            <a:fillRect/>
          </a:stretch>
        </p:blipFill>
        <p:spPr>
          <a:xfrm>
            <a:off x="443059" y="2254452"/>
            <a:ext cx="3060848" cy="2663792"/>
          </a:xfrm>
          <a:prstGeom prst="rect">
            <a:avLst/>
          </a:prstGeom>
        </p:spPr>
      </p:pic>
    </p:spTree>
    <p:extLst>
      <p:ext uri="{BB962C8B-B14F-4D97-AF65-F5344CB8AC3E}">
        <p14:creationId xmlns:p14="http://schemas.microsoft.com/office/powerpoint/2010/main" val="46541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01E7088-DBE1-CEC4-1D0E-A70F29159AB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think-cell data - do not delete" hidden="1">
                        <a:extLst>
                          <a:ext uri="{FF2B5EF4-FFF2-40B4-BE49-F238E27FC236}">
                            <a16:creationId xmlns:a16="http://schemas.microsoft.com/office/drawing/2014/main" id="{201E7088-DBE1-CEC4-1D0E-A70F29159AB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F143331-DC7C-5714-D058-0D300F96C1D5}"/>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Unser Anspruch – die perfekte Lösung !</a:t>
            </a:r>
            <a:endParaRPr lang="de-DE" dirty="0"/>
          </a:p>
        </p:txBody>
      </p:sp>
      <p:sp>
        <p:nvSpPr>
          <p:cNvPr id="3" name="Inhaltsplatzhalter 2">
            <a:extLst>
              <a:ext uri="{FF2B5EF4-FFF2-40B4-BE49-F238E27FC236}">
                <a16:creationId xmlns:a16="http://schemas.microsoft.com/office/drawing/2014/main" id="{16E99ABF-2F3E-9CD0-71C1-4C29AFFD79C9}"/>
              </a:ext>
            </a:extLst>
          </p:cNvPr>
          <p:cNvSpPr>
            <a:spLocks noGrp="1"/>
          </p:cNvSpPr>
          <p:nvPr>
            <p:ph idx="1"/>
          </p:nvPr>
        </p:nvSpPr>
        <p:spPr/>
        <p:txBody>
          <a:bodyPr>
            <a:normAutofit fontScale="92500"/>
          </a:bodyPr>
          <a:lstStyle/>
          <a:p>
            <a:pPr marL="0" indent="0" algn="l">
              <a:lnSpc>
                <a:spcPct val="150000"/>
              </a:lnSpc>
              <a:buNone/>
            </a:pPr>
            <a:r>
              <a:rPr lang="de-DE" sz="1500" dirty="0">
                <a:latin typeface="Trebuchet MS" panose="020B0603020202020204" pitchFamily="34" charset="0"/>
              </a:rPr>
              <a:t>Deshalb haben wir diesen Namen gewählt: </a:t>
            </a:r>
            <a:r>
              <a:rPr lang="de-DE" sz="1600" b="1" dirty="0">
                <a:solidFill>
                  <a:schemeClr val="accent4">
                    <a:lumMod val="60000"/>
                    <a:lumOff val="40000"/>
                  </a:schemeClr>
                </a:solidFill>
                <a:latin typeface="Trebuchet MS" panose="020B0603020202020204" pitchFamily="34" charset="0"/>
              </a:rPr>
              <a:t>„</a:t>
            </a:r>
            <a:r>
              <a:rPr lang="de-DE" sz="1600" b="1" dirty="0" err="1">
                <a:solidFill>
                  <a:schemeClr val="accent4">
                    <a:lumMod val="60000"/>
                    <a:lumOff val="40000"/>
                  </a:schemeClr>
                </a:solidFill>
                <a:latin typeface="Trebuchet MS" panose="020B0603020202020204" pitchFamily="34" charset="0"/>
              </a:rPr>
              <a:t>Perfect</a:t>
            </a:r>
            <a:r>
              <a:rPr lang="de-DE" sz="1600" b="1" dirty="0">
                <a:solidFill>
                  <a:schemeClr val="accent4">
                    <a:lumMod val="60000"/>
                    <a:lumOff val="40000"/>
                  </a:schemeClr>
                </a:solidFill>
                <a:latin typeface="Trebuchet MS" panose="020B0603020202020204" pitchFamily="34" charset="0"/>
              </a:rPr>
              <a:t> Fit“</a:t>
            </a:r>
            <a:r>
              <a:rPr lang="de-DE" sz="1600" b="1" dirty="0">
                <a:latin typeface="Trebuchet MS" panose="020B0603020202020204" pitchFamily="34" charset="0"/>
              </a:rPr>
              <a:t>. </a:t>
            </a:r>
            <a:r>
              <a:rPr lang="de-DE" sz="1500" dirty="0">
                <a:latin typeface="Trebuchet MS" panose="020B0603020202020204" pitchFamily="34" charset="0"/>
              </a:rPr>
              <a:t>Er schien uns optimal zu sein für das, was wir tun. </a:t>
            </a:r>
          </a:p>
          <a:p>
            <a:pPr marL="0" indent="0" algn="l">
              <a:lnSpc>
                <a:spcPct val="150000"/>
              </a:lnSpc>
              <a:buNone/>
            </a:pPr>
            <a:r>
              <a:rPr lang="de-DE" sz="1500" dirty="0">
                <a:latin typeface="Trebuchet MS" panose="020B0603020202020204" pitchFamily="34" charset="0"/>
              </a:rPr>
              <a:t>Denn wir wollen Ihnen die perfekte Lösung präsentieren. </a:t>
            </a:r>
          </a:p>
          <a:p>
            <a:pPr marL="0" indent="0" algn="l">
              <a:lnSpc>
                <a:spcPct val="150000"/>
              </a:lnSpc>
              <a:buNone/>
            </a:pPr>
            <a:endParaRPr lang="de-DE" sz="1500" dirty="0">
              <a:latin typeface="Trebuchet MS" panose="020B0603020202020204" pitchFamily="34" charset="0"/>
            </a:endParaRPr>
          </a:p>
          <a:p>
            <a:pPr>
              <a:lnSpc>
                <a:spcPct val="150000"/>
              </a:lnSpc>
            </a:pPr>
            <a:r>
              <a:rPr lang="de-DE" sz="1500" dirty="0">
                <a:latin typeface="Trebuchet MS" panose="020B0603020202020204" pitchFamily="34" charset="0"/>
              </a:rPr>
              <a:t>Egal, ob Sie eine neue Führungskraft im Bereich Marketing und Kommunikation suchen. </a:t>
            </a:r>
          </a:p>
          <a:p>
            <a:pPr>
              <a:lnSpc>
                <a:spcPct val="150000"/>
              </a:lnSpc>
            </a:pPr>
            <a:r>
              <a:rPr lang="de-DE" sz="1500" dirty="0">
                <a:latin typeface="Trebuchet MS" panose="020B0603020202020204" pitchFamily="34" charset="0"/>
              </a:rPr>
              <a:t>Egal, ob Sie einen erfahrenen Interims-Manager benötigen, der schwierige Zeiten überbrückt. </a:t>
            </a:r>
          </a:p>
          <a:p>
            <a:pPr>
              <a:lnSpc>
                <a:spcPct val="150000"/>
              </a:lnSpc>
            </a:pPr>
            <a:r>
              <a:rPr lang="de-DE" sz="1500" dirty="0">
                <a:latin typeface="Trebuchet MS" panose="020B0603020202020204" pitchFamily="34" charset="0"/>
              </a:rPr>
              <a:t>Egal, ob Sie eine kommunikative Aufgabe planen, für die Sie ein Konzept oder eine fachkundige externe Umsetzung suchen.</a:t>
            </a:r>
          </a:p>
          <a:p>
            <a:pPr marL="0" indent="0">
              <a:lnSpc>
                <a:spcPct val="150000"/>
              </a:lnSpc>
              <a:spcAft>
                <a:spcPts val="750"/>
              </a:spcAft>
              <a:buNone/>
            </a:pPr>
            <a:endParaRPr lang="de-DE" sz="1500" dirty="0">
              <a:latin typeface="Trebuchet MS" panose="020B0603020202020204" pitchFamily="34" charset="0"/>
              <a:ea typeface="Calibri" panose="020F0502020204030204" pitchFamily="34" charset="0"/>
              <a:cs typeface="Calibri" panose="020F0502020204030204" pitchFamily="34" charset="0"/>
            </a:endParaRPr>
          </a:p>
          <a:p>
            <a:pPr marL="0" indent="0">
              <a:lnSpc>
                <a:spcPct val="150000"/>
              </a:lnSpc>
              <a:spcAft>
                <a:spcPts val="750"/>
              </a:spcAft>
              <a:buNone/>
            </a:pPr>
            <a:r>
              <a:rPr lang="de-DE" sz="18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Wir kennen die Herausforderungen, die Experten und haben die Mittel für eine perfekte Lösung.</a:t>
            </a:r>
          </a:p>
          <a:p>
            <a:endParaRPr lang="de-DE" dirty="0"/>
          </a:p>
        </p:txBody>
      </p:sp>
      <p:sp>
        <p:nvSpPr>
          <p:cNvPr id="6" name="Rechtwinkliges Dreieck 5">
            <a:extLst>
              <a:ext uri="{FF2B5EF4-FFF2-40B4-BE49-F238E27FC236}">
                <a16:creationId xmlns:a16="http://schemas.microsoft.com/office/drawing/2014/main" id="{43BD3353-1F66-DD72-C40C-AC3D22C90711}"/>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Picture 2" descr="Bildvorschau">
            <a:extLst>
              <a:ext uri="{FF2B5EF4-FFF2-40B4-BE49-F238E27FC236}">
                <a16:creationId xmlns:a16="http://schemas.microsoft.com/office/drawing/2014/main" id="{81A18E66-AD21-1B52-966F-21DB7D21FF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17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DA3CD1D-D0C3-5BA6-358A-40987280307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think-cell data - do not delete" hidden="1">
                        <a:extLst>
                          <a:ext uri="{FF2B5EF4-FFF2-40B4-BE49-F238E27FC236}">
                            <a16:creationId xmlns:a16="http://schemas.microsoft.com/office/drawing/2014/main" id="{CDA3CD1D-D0C3-5BA6-358A-40987280307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1B78409-86C6-09ED-8796-300E83D49341}"/>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Wer wir sind – ein ganz besonderes Netzwerk</a:t>
            </a:r>
            <a:endParaRPr lang="de-DE" dirty="0"/>
          </a:p>
        </p:txBody>
      </p:sp>
      <p:sp>
        <p:nvSpPr>
          <p:cNvPr id="3" name="Inhaltsplatzhalter 2">
            <a:extLst>
              <a:ext uri="{FF2B5EF4-FFF2-40B4-BE49-F238E27FC236}">
                <a16:creationId xmlns:a16="http://schemas.microsoft.com/office/drawing/2014/main" id="{410B77B5-3274-EABD-FCAE-0EFA2DC2E8E0}"/>
              </a:ext>
            </a:extLst>
          </p:cNvPr>
          <p:cNvSpPr>
            <a:spLocks noGrp="1"/>
          </p:cNvSpPr>
          <p:nvPr>
            <p:ph idx="1"/>
          </p:nvPr>
        </p:nvSpPr>
        <p:spPr/>
        <p:txBody>
          <a:bodyPr/>
          <a:lstStyle/>
          <a:p>
            <a:pPr>
              <a:lnSpc>
                <a:spcPct val="107000"/>
              </a:lnSpc>
              <a:spcAft>
                <a:spcPts val="750"/>
              </a:spcAft>
              <a:buClr>
                <a:schemeClr val="tx1"/>
              </a:buClr>
            </a:pP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a:t>
            </a:r>
            <a:r>
              <a:rPr lang="de-DE" sz="1600" b="1" dirty="0" err="1">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Perfect</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 fit“</a:t>
            </a:r>
            <a:r>
              <a:rPr lang="de-DE" sz="1600" b="1" dirty="0">
                <a:latin typeface="Trebuchet MS" panose="020B0603020202020204" pitchFamily="34" charset="0"/>
                <a:ea typeface="Calibri" panose="020F0502020204030204" pitchFamily="34" charset="0"/>
                <a:cs typeface="Calibri" panose="020F0502020204030204" pitchFamily="34" charset="0"/>
              </a:rPr>
              <a:t> </a:t>
            </a:r>
            <a:r>
              <a:rPr lang="de-DE" sz="1500" dirty="0">
                <a:latin typeface="Trebuchet MS" panose="020B0603020202020204" pitchFamily="34" charset="0"/>
                <a:ea typeface="Calibri" panose="020F0502020204030204" pitchFamily="34" charset="0"/>
                <a:cs typeface="Calibri" panose="020F0502020204030204" pitchFamily="34" charset="0"/>
              </a:rPr>
              <a:t>ist eine Personal- und Strategieberatung.</a:t>
            </a:r>
          </a:p>
          <a:p>
            <a:pPr>
              <a:lnSpc>
                <a:spcPct val="107000"/>
              </a:lnSpc>
              <a:spcAft>
                <a:spcPts val="750"/>
              </a:spcAft>
              <a:buClr>
                <a:schemeClr val="tx1"/>
              </a:buClr>
            </a:pPr>
            <a:r>
              <a:rPr lang="de-DE" sz="1500" dirty="0">
                <a:latin typeface="Trebuchet MS" panose="020B0603020202020204" pitchFamily="34" charset="0"/>
                <a:ea typeface="Calibri" panose="020F0502020204030204" pitchFamily="34" charset="0"/>
                <a:cs typeface="Calibri" panose="020F0502020204030204" pitchFamily="34" charset="0"/>
              </a:rPr>
              <a:t>Und wir haben uns spezialisiert - auf </a:t>
            </a:r>
            <a:r>
              <a:rPr lang="de-DE" sz="1500" b="1" dirty="0">
                <a:latin typeface="Trebuchet MS" panose="020B0603020202020204" pitchFamily="34" charset="0"/>
                <a:ea typeface="Calibri" panose="020F0502020204030204" pitchFamily="34" charset="0"/>
                <a:cs typeface="Calibri" panose="020F0502020204030204" pitchFamily="34" charset="0"/>
              </a:rPr>
              <a:t>Entscheider in Kommunikation und Marketing</a:t>
            </a:r>
            <a:r>
              <a:rPr lang="de-DE" sz="1500" dirty="0">
                <a:latin typeface="Trebuchet MS" panose="020B0603020202020204" pitchFamily="34" charset="0"/>
                <a:ea typeface="Calibri" panose="020F0502020204030204" pitchFamily="34" charset="0"/>
                <a:cs typeface="Calibri" panose="020F0502020204030204" pitchFamily="34" charset="0"/>
              </a:rPr>
              <a:t>. </a:t>
            </a:r>
          </a:p>
          <a:p>
            <a:pPr>
              <a:lnSpc>
                <a:spcPct val="107000"/>
              </a:lnSpc>
              <a:spcAft>
                <a:spcPts val="750"/>
              </a:spcAft>
              <a:buClr>
                <a:schemeClr val="tx1"/>
              </a:buClr>
            </a:pPr>
            <a:r>
              <a:rPr lang="de-DE" sz="1500" dirty="0">
                <a:latin typeface="Trebuchet MS" panose="020B0603020202020204" pitchFamily="34" charset="0"/>
                <a:ea typeface="Calibri" panose="020F0502020204030204" pitchFamily="34" charset="0"/>
                <a:cs typeface="Calibri" panose="020F0502020204030204" pitchFamily="34" charset="0"/>
              </a:rPr>
              <a:t>Wir arbeiten im Auftrag von Firmen aller Größen und Branchen.</a:t>
            </a:r>
          </a:p>
          <a:p>
            <a:pPr>
              <a:lnSpc>
                <a:spcPct val="107000"/>
              </a:lnSpc>
              <a:spcAft>
                <a:spcPts val="750"/>
              </a:spcAft>
              <a:buClr>
                <a:schemeClr val="tx1"/>
              </a:buClr>
            </a:pPr>
            <a:r>
              <a:rPr lang="de-DE" sz="1500" dirty="0">
                <a:latin typeface="Trebuchet MS" panose="020B0603020202020204" pitchFamily="34" charset="0"/>
                <a:ea typeface="Calibri" panose="020F0502020204030204" pitchFamily="34" charset="0"/>
                <a:cs typeface="Calibri" panose="020F0502020204030204" pitchFamily="34" charset="0"/>
              </a:rPr>
              <a:t>Wir kennen </a:t>
            </a:r>
            <a:r>
              <a:rPr lang="de-DE" sz="1500" b="1" dirty="0">
                <a:latin typeface="Trebuchet MS" panose="020B0603020202020204" pitchFamily="34" charset="0"/>
                <a:ea typeface="Calibri" panose="020F0502020204030204" pitchFamily="34" charset="0"/>
                <a:cs typeface="Calibri" panose="020F0502020204030204" pitchFamily="34" charset="0"/>
              </a:rPr>
              <a:t>die täglichen Herausforderungen in diesen Berufen </a:t>
            </a:r>
            <a:r>
              <a:rPr lang="de-DE" sz="1500" dirty="0">
                <a:latin typeface="Trebuchet MS" panose="020B0603020202020204" pitchFamily="34" charset="0"/>
                <a:ea typeface="Calibri" panose="020F0502020204030204" pitchFamily="34" charset="0"/>
                <a:cs typeface="Calibri" panose="020F0502020204030204" pitchFamily="34" charset="0"/>
              </a:rPr>
              <a:t>genau, denn wir waren selbst viele Jahren in entsprechenden Führungspositionen. Egal ob Kommunikationsstrategien, Markenwahrnehmung, Krisen-PR, Reputationsmanagement, Zielgruppenanalysen, Erfolgskontrolle, Kampagnentracking, CEO-Positionierung, Organisationsberatung, Budgetoptimierung oder, oder, oder – </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a:t>
            </a:r>
            <a:r>
              <a:rPr lang="de-DE" sz="1600" b="1" dirty="0" err="1">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Perfect</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 fit“</a:t>
            </a:r>
            <a:r>
              <a:rPr lang="de-DE" sz="1600" b="1" dirty="0">
                <a:latin typeface="Trebuchet MS" panose="020B0603020202020204" pitchFamily="34" charset="0"/>
                <a:ea typeface="Calibri" panose="020F0502020204030204" pitchFamily="34" charset="0"/>
                <a:cs typeface="Calibri" panose="020F0502020204030204" pitchFamily="34" charset="0"/>
              </a:rPr>
              <a:t> </a:t>
            </a:r>
            <a:r>
              <a:rPr lang="de-DE" sz="1500" b="1" dirty="0">
                <a:latin typeface="Trebuchet MS" panose="020B0603020202020204" pitchFamily="34" charset="0"/>
                <a:ea typeface="Calibri" panose="020F0502020204030204" pitchFamily="34" charset="0"/>
                <a:cs typeface="Calibri" panose="020F0502020204030204" pitchFamily="34" charset="0"/>
              </a:rPr>
              <a:t>und die Menschen in unserem Umfeld </a:t>
            </a:r>
            <a:r>
              <a:rPr lang="de-DE" sz="1500" dirty="0">
                <a:latin typeface="Trebuchet MS" panose="020B0603020202020204" pitchFamily="34" charset="0"/>
                <a:ea typeface="Calibri" panose="020F0502020204030204" pitchFamily="34" charset="0"/>
                <a:cs typeface="Calibri" panose="020F0502020204030204" pitchFamily="34" charset="0"/>
              </a:rPr>
              <a:t>haben auf all diesen Feldern der Kommunikation von Unternehmen jahrelange Erfahrungen gesammelt.</a:t>
            </a:r>
          </a:p>
          <a:p>
            <a:pPr>
              <a:lnSpc>
                <a:spcPct val="107000"/>
              </a:lnSpc>
              <a:spcAft>
                <a:spcPts val="750"/>
              </a:spcAft>
              <a:buClr>
                <a:schemeClr val="tx1"/>
              </a:buClr>
            </a:pPr>
            <a:r>
              <a:rPr lang="de-DE" sz="1500" dirty="0">
                <a:latin typeface="Trebuchet MS" panose="020B0603020202020204" pitchFamily="34" charset="0"/>
                <a:ea typeface="Calibri" panose="020F0502020204030204" pitchFamily="34" charset="0"/>
                <a:cs typeface="Calibri" panose="020F0502020204030204" pitchFamily="34" charset="0"/>
              </a:rPr>
              <a:t>Wir wissen, wer etwas kann und wer für welche Aufgaben geeignet ist. Und vor allem: Wir kennen </a:t>
            </a:r>
            <a:r>
              <a:rPr lang="de-DE" sz="1500" b="1" dirty="0">
                <a:latin typeface="Trebuchet MS" panose="020B0603020202020204" pitchFamily="34" charset="0"/>
                <a:ea typeface="Calibri" panose="020F0502020204030204" pitchFamily="34" charset="0"/>
                <a:cs typeface="Calibri" panose="020F0502020204030204" pitchFamily="34" charset="0"/>
              </a:rPr>
              <a:t>die herausragenden Akteure der Branche</a:t>
            </a:r>
            <a:r>
              <a:rPr lang="de-DE" sz="1500" dirty="0">
                <a:latin typeface="Trebuchet MS" panose="020B0603020202020204" pitchFamily="34" charset="0"/>
                <a:ea typeface="Calibri" panose="020F0502020204030204" pitchFamily="34" charset="0"/>
                <a:cs typeface="Calibri" panose="020F0502020204030204" pitchFamily="34" charset="0"/>
              </a:rPr>
              <a:t>, zumeist persönlich. Denn sie haben in unseren Publikationen veröffentlicht, in unseren Jurys mitdiskutiert, auf unseren Konferenzen referiert und in unseren Teams gearbeitet. </a:t>
            </a:r>
            <a:endParaRPr lang="de-DE" sz="1500" dirty="0"/>
          </a:p>
          <a:p>
            <a:pPr>
              <a:buClr>
                <a:schemeClr val="tx1"/>
              </a:buClr>
            </a:pPr>
            <a:endParaRPr lang="de-DE" dirty="0"/>
          </a:p>
        </p:txBody>
      </p:sp>
      <p:sp>
        <p:nvSpPr>
          <p:cNvPr id="6" name="Rechtwinkliges Dreieck 5">
            <a:extLst>
              <a:ext uri="{FF2B5EF4-FFF2-40B4-BE49-F238E27FC236}">
                <a16:creationId xmlns:a16="http://schemas.microsoft.com/office/drawing/2014/main" id="{13D18D2E-BE27-6380-A5DE-EA30148A95F8}"/>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Picture 2" descr="Bildvorschau">
            <a:extLst>
              <a:ext uri="{FF2B5EF4-FFF2-40B4-BE49-F238E27FC236}">
                <a16:creationId xmlns:a16="http://schemas.microsoft.com/office/drawing/2014/main" id="{F6BD549A-747D-B253-0331-FA5460B50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0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74C78D5-9E27-A8D4-1ADD-BF15C4D1154D}"/>
              </a:ext>
            </a:extLst>
          </p:cNvPr>
          <p:cNvGraphicFramePr>
            <a:graphicFrameLocks noChangeAspect="1"/>
          </p:cNvGraphicFramePr>
          <p:nvPr>
            <p:custDataLst>
              <p:tags r:id="rId1"/>
            </p:custDataLst>
            <p:extLst>
              <p:ext uri="{D42A27DB-BD31-4B8C-83A1-F6EECF244321}">
                <p14:modId xmlns:p14="http://schemas.microsoft.com/office/powerpoint/2010/main" val="381574914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B74C78D5-9E27-A8D4-1ADD-BF15C4D1154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30C82BA-7245-05F0-30FD-FF3AB88CE1C6}"/>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Zielgruppen</a:t>
            </a:r>
            <a:endParaRPr lang="de-DE" dirty="0"/>
          </a:p>
        </p:txBody>
      </p:sp>
      <p:sp>
        <p:nvSpPr>
          <p:cNvPr id="3" name="Inhaltsplatzhalter 2">
            <a:extLst>
              <a:ext uri="{FF2B5EF4-FFF2-40B4-BE49-F238E27FC236}">
                <a16:creationId xmlns:a16="http://schemas.microsoft.com/office/drawing/2014/main" id="{D789B3EB-D824-8ACD-743B-5B111DC98D4E}"/>
              </a:ext>
            </a:extLst>
          </p:cNvPr>
          <p:cNvSpPr>
            <a:spLocks noGrp="1"/>
          </p:cNvSpPr>
          <p:nvPr>
            <p:ph idx="1"/>
          </p:nvPr>
        </p:nvSpPr>
        <p:spPr>
          <a:xfrm>
            <a:off x="838200" y="1825625"/>
            <a:ext cx="10515600" cy="443013"/>
          </a:xfrm>
        </p:spPr>
        <p:txBody>
          <a:bodyPr/>
          <a:lstStyle/>
          <a:p>
            <a:pPr marL="0" indent="0" rtl="0">
              <a:buNone/>
            </a:pPr>
            <a:r>
              <a:rPr lang="de-DE" sz="1500" dirty="0">
                <a:latin typeface="Trebuchet MS" panose="020B0603020202020204" pitchFamily="34" charset="0"/>
                <a:ea typeface="Calibri" panose="020F0502020204030204" pitchFamily="34" charset="0"/>
                <a:cs typeface="Calibri" panose="020F0502020204030204" pitchFamily="34" charset="0"/>
              </a:rPr>
              <a:t>Die Zielgruppen von </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a:t>
            </a:r>
            <a:r>
              <a:rPr lang="de-DE" sz="1600" b="1" dirty="0" err="1">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Perfect</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 fit“ </a:t>
            </a:r>
            <a:r>
              <a:rPr lang="de-DE" sz="1500" dirty="0">
                <a:latin typeface="Trebuchet MS" panose="020B0603020202020204" pitchFamily="34" charset="0"/>
                <a:ea typeface="Calibri" panose="020F0502020204030204" pitchFamily="34" charset="0"/>
                <a:cs typeface="Calibri" panose="020F0502020204030204" pitchFamily="34" charset="0"/>
              </a:rPr>
              <a:t>sind:</a:t>
            </a:r>
          </a:p>
        </p:txBody>
      </p:sp>
      <p:sp>
        <p:nvSpPr>
          <p:cNvPr id="6" name="Rechtwinkliges Dreieck 5">
            <a:extLst>
              <a:ext uri="{FF2B5EF4-FFF2-40B4-BE49-F238E27FC236}">
                <a16:creationId xmlns:a16="http://schemas.microsoft.com/office/drawing/2014/main" id="{74E17EEB-5B65-7FA8-0355-B3CD39FE86C3}"/>
              </a:ext>
            </a:extLst>
          </p:cNvPr>
          <p:cNvSpPr/>
          <p:nvPr/>
        </p:nvSpPr>
        <p:spPr>
          <a:xfrm rot="16200000">
            <a:off x="11069256" y="5735256"/>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8" name="Gerade Verbindung 7">
            <a:extLst>
              <a:ext uri="{FF2B5EF4-FFF2-40B4-BE49-F238E27FC236}">
                <a16:creationId xmlns:a16="http://schemas.microsoft.com/office/drawing/2014/main" id="{2A238F69-A818-64E5-0465-9B0B5E032151}"/>
              </a:ext>
            </a:extLst>
          </p:cNvPr>
          <p:cNvCxnSpPr>
            <a:cxnSpLocks/>
          </p:cNvCxnSpPr>
          <p:nvPr/>
        </p:nvCxnSpPr>
        <p:spPr>
          <a:xfrm>
            <a:off x="5972536" y="2661053"/>
            <a:ext cx="0" cy="2609465"/>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25BCBA8C-4475-5A19-94E5-0B3AF8AEB176}"/>
              </a:ext>
            </a:extLst>
          </p:cNvPr>
          <p:cNvSpPr txBox="1"/>
          <p:nvPr/>
        </p:nvSpPr>
        <p:spPr>
          <a:xfrm>
            <a:off x="838199" y="3285623"/>
            <a:ext cx="4810245" cy="2400657"/>
          </a:xfrm>
          <a:prstGeom prst="rect">
            <a:avLst/>
          </a:prstGeom>
          <a:noFill/>
        </p:spPr>
        <p:txBody>
          <a:bodyPr wrap="square">
            <a:spAutoFit/>
          </a:bodyPr>
          <a:lstStyle/>
          <a:p>
            <a:pPr marL="0" indent="0" rtl="0">
              <a:buNone/>
            </a:pPr>
            <a:r>
              <a:rPr lang="de-DE" sz="1500" dirty="0">
                <a:latin typeface="Trebuchet MS" panose="020B0603020202020204" pitchFamily="34" charset="0"/>
                <a:ea typeface="Calibri" panose="020F0502020204030204" pitchFamily="34" charset="0"/>
                <a:cs typeface="Calibri" panose="020F0502020204030204" pitchFamily="34" charset="0"/>
              </a:rPr>
              <a:t>- </a:t>
            </a:r>
            <a:r>
              <a:rPr lang="de-DE" sz="1500" b="1" dirty="0">
                <a:latin typeface="Trebuchet MS" panose="020B0603020202020204" pitchFamily="34" charset="0"/>
                <a:ea typeface="Calibri" panose="020F0502020204030204" pitchFamily="34" charset="0"/>
                <a:cs typeface="Calibri" panose="020F0502020204030204" pitchFamily="34" charset="0"/>
              </a:rPr>
              <a:t>Personalabteilungen von Unternehmen / HR-  Verantwortliche,</a:t>
            </a:r>
            <a:r>
              <a:rPr lang="de-DE" sz="1500" dirty="0">
                <a:latin typeface="Trebuchet MS" panose="020B0603020202020204" pitchFamily="34" charset="0"/>
                <a:ea typeface="Calibri" panose="020F0502020204030204" pitchFamily="34" charset="0"/>
                <a:cs typeface="Calibri" panose="020F0502020204030204" pitchFamily="34" charset="0"/>
              </a:rPr>
              <a:t> die für die Besetzung von Führungskräften in den Bereichen Marketing und Kommunikation verantwortlich sind;</a:t>
            </a:r>
          </a:p>
          <a:p>
            <a:pPr marL="0" indent="0" rtl="0">
              <a:buNone/>
            </a:pPr>
            <a:endParaRPr lang="de-DE" sz="1500" dirty="0">
              <a:latin typeface="Trebuchet MS" panose="020B0603020202020204" pitchFamily="34" charset="0"/>
              <a:ea typeface="Calibri" panose="020F0502020204030204" pitchFamily="34" charset="0"/>
              <a:cs typeface="Calibri" panose="020F0502020204030204" pitchFamily="34" charset="0"/>
            </a:endParaRPr>
          </a:p>
          <a:p>
            <a:pPr marL="0" indent="0" rtl="0">
              <a:buNone/>
            </a:pPr>
            <a:endParaRPr lang="de-DE" sz="1500" dirty="0">
              <a:latin typeface="Trebuchet MS" panose="020B0603020202020204" pitchFamily="34" charset="0"/>
              <a:ea typeface="Calibri" panose="020F0502020204030204" pitchFamily="34" charset="0"/>
              <a:cs typeface="Calibri" panose="020F0502020204030204" pitchFamily="34" charset="0"/>
            </a:endParaRPr>
          </a:p>
          <a:p>
            <a:pPr marL="0" indent="0">
              <a:buNone/>
            </a:pPr>
            <a:r>
              <a:rPr lang="de-DE" sz="1500" dirty="0">
                <a:latin typeface="Trebuchet MS" panose="020B0603020202020204" pitchFamily="34" charset="0"/>
                <a:ea typeface="Calibri" panose="020F0502020204030204" pitchFamily="34" charset="0"/>
                <a:cs typeface="Calibri" panose="020F0502020204030204" pitchFamily="34" charset="0"/>
              </a:rPr>
              <a:t>- </a:t>
            </a:r>
            <a:r>
              <a:rPr lang="de-DE" sz="1500" b="1" dirty="0">
                <a:latin typeface="Trebuchet MS" panose="020B0603020202020204" pitchFamily="34" charset="0"/>
                <a:ea typeface="Calibri" panose="020F0502020204030204" pitchFamily="34" charset="0"/>
                <a:cs typeface="Calibri" panose="020F0502020204030204" pitchFamily="34" charset="0"/>
              </a:rPr>
              <a:t>Leiter Unternehmenskommunikation und Marketing</a:t>
            </a:r>
            <a:r>
              <a:rPr lang="de-DE" sz="1500" dirty="0">
                <a:latin typeface="Trebuchet MS" panose="020B0603020202020204" pitchFamily="34" charset="0"/>
                <a:ea typeface="Calibri" panose="020F0502020204030204" pitchFamily="34" charset="0"/>
                <a:cs typeface="Calibri" panose="020F0502020204030204" pitchFamily="34" charset="0"/>
              </a:rPr>
              <a:t>, die ihre Teams kompetent verstärken möchten oder für konkrete Aufgaben herausragende Lösungen und Konzepte suchen. </a:t>
            </a:r>
          </a:p>
        </p:txBody>
      </p:sp>
      <p:sp>
        <p:nvSpPr>
          <p:cNvPr id="13" name="Textfeld 12">
            <a:extLst>
              <a:ext uri="{FF2B5EF4-FFF2-40B4-BE49-F238E27FC236}">
                <a16:creationId xmlns:a16="http://schemas.microsoft.com/office/drawing/2014/main" id="{99357CE3-0B96-A39D-B848-94A096ED7152}"/>
              </a:ext>
            </a:extLst>
          </p:cNvPr>
          <p:cNvSpPr txBox="1"/>
          <p:nvPr/>
        </p:nvSpPr>
        <p:spPr>
          <a:xfrm>
            <a:off x="6296628" y="3285623"/>
            <a:ext cx="4810236" cy="2400657"/>
          </a:xfrm>
          <a:prstGeom prst="rect">
            <a:avLst/>
          </a:prstGeom>
          <a:noFill/>
        </p:spPr>
        <p:txBody>
          <a:bodyPr wrap="square">
            <a:spAutoFit/>
          </a:bodyPr>
          <a:lstStyle/>
          <a:p>
            <a:pPr marL="0" indent="0">
              <a:buNone/>
            </a:pPr>
            <a:r>
              <a:rPr lang="de-DE" sz="1500" dirty="0">
                <a:latin typeface="Trebuchet MS" panose="020B0603020202020204" pitchFamily="34" charset="0"/>
                <a:ea typeface="Calibri" panose="020F0502020204030204" pitchFamily="34" charset="0"/>
                <a:cs typeface="Calibri" panose="020F0502020204030204" pitchFamily="34" charset="0"/>
              </a:rPr>
              <a:t>- </a:t>
            </a:r>
            <a:r>
              <a:rPr lang="de-DE" sz="1500" b="1" dirty="0">
                <a:latin typeface="Trebuchet MS" panose="020B0603020202020204" pitchFamily="34" charset="0"/>
                <a:ea typeface="Calibri" panose="020F0502020204030204" pitchFamily="34" charset="0"/>
                <a:cs typeface="Calibri" panose="020F0502020204030204" pitchFamily="34" charset="0"/>
              </a:rPr>
              <a:t>Fachleute und Entscheider aus Kommunikation und Marketing</a:t>
            </a:r>
            <a:r>
              <a:rPr lang="de-DE" sz="1500" dirty="0">
                <a:latin typeface="Trebuchet MS" panose="020B0603020202020204" pitchFamily="34" charset="0"/>
                <a:ea typeface="Calibri" panose="020F0502020204030204" pitchFamily="34" charset="0"/>
                <a:cs typeface="Calibri" panose="020F0502020204030204" pitchFamily="34" charset="0"/>
              </a:rPr>
              <a:t>, </a:t>
            </a:r>
          </a:p>
          <a:p>
            <a:pPr marL="0" indent="0">
              <a:buNone/>
            </a:pPr>
            <a:endParaRPr lang="de-DE" sz="1500" dirty="0">
              <a:latin typeface="Trebuchet MS" panose="020B0603020202020204" pitchFamily="34" charset="0"/>
              <a:ea typeface="Calibri" panose="020F0502020204030204" pitchFamily="34" charset="0"/>
              <a:cs typeface="Calibri" panose="020F0502020204030204" pitchFamily="34" charset="0"/>
            </a:endParaRPr>
          </a:p>
          <a:p>
            <a:pPr marL="0" indent="0">
              <a:buNone/>
            </a:pPr>
            <a:r>
              <a:rPr lang="de-DE" sz="1500" dirty="0">
                <a:latin typeface="Trebuchet MS" panose="020B0603020202020204" pitchFamily="34" charset="0"/>
                <a:ea typeface="Calibri" panose="020F0502020204030204" pitchFamily="34" charset="0"/>
                <a:cs typeface="Calibri" panose="020F0502020204030204" pitchFamily="34" charset="0"/>
              </a:rPr>
              <a:t>die aktuell eine neue Aufgabe suchen, </a:t>
            </a:r>
          </a:p>
          <a:p>
            <a:pPr marL="0" indent="0">
              <a:buNone/>
            </a:pPr>
            <a:endParaRPr lang="de-DE" sz="1500" dirty="0">
              <a:latin typeface="Trebuchet MS" panose="020B0603020202020204" pitchFamily="34" charset="0"/>
              <a:ea typeface="Calibri" panose="020F0502020204030204" pitchFamily="34" charset="0"/>
              <a:cs typeface="Calibri" panose="020F0502020204030204" pitchFamily="34" charset="0"/>
            </a:endParaRPr>
          </a:p>
          <a:p>
            <a:pPr marL="0" indent="0">
              <a:buNone/>
            </a:pPr>
            <a:r>
              <a:rPr lang="de-DE" sz="1500" dirty="0">
                <a:latin typeface="Trebuchet MS" panose="020B0603020202020204" pitchFamily="34" charset="0"/>
                <a:ea typeface="Calibri" panose="020F0502020204030204" pitchFamily="34" charset="0"/>
                <a:cs typeface="Calibri" panose="020F0502020204030204" pitchFamily="34" charset="0"/>
              </a:rPr>
              <a:t>Ihre Erfahrungen zeitlich befristet und projektbezogen einbringen möchten oder </a:t>
            </a:r>
          </a:p>
          <a:p>
            <a:pPr marL="0" indent="0">
              <a:buNone/>
            </a:pPr>
            <a:endParaRPr lang="de-DE" sz="1500" dirty="0">
              <a:latin typeface="Trebuchet MS" panose="020B0603020202020204" pitchFamily="34" charset="0"/>
              <a:ea typeface="Calibri" panose="020F0502020204030204" pitchFamily="34" charset="0"/>
              <a:cs typeface="Calibri" panose="020F0502020204030204" pitchFamily="34" charset="0"/>
            </a:endParaRPr>
          </a:p>
          <a:p>
            <a:pPr marL="0" indent="0">
              <a:buNone/>
            </a:pPr>
            <a:r>
              <a:rPr lang="de-DE" sz="1500" dirty="0">
                <a:latin typeface="Trebuchet MS" panose="020B0603020202020204" pitchFamily="34" charset="0"/>
                <a:ea typeface="Calibri" panose="020F0502020204030204" pitchFamily="34" charset="0"/>
                <a:cs typeface="Calibri" panose="020F0502020204030204" pitchFamily="34" charset="0"/>
              </a:rPr>
              <a:t>Interesse daran haben, kurz- oder mittelfristig den nächsten Karriereschritt zu planen.</a:t>
            </a:r>
          </a:p>
        </p:txBody>
      </p:sp>
      <p:sp>
        <p:nvSpPr>
          <p:cNvPr id="18" name="Abgerundetes Rechteck 17">
            <a:extLst>
              <a:ext uri="{FF2B5EF4-FFF2-40B4-BE49-F238E27FC236}">
                <a16:creationId xmlns:a16="http://schemas.microsoft.com/office/drawing/2014/main" id="{614DF82E-AF1D-6245-448B-C9F8907ECB01}"/>
              </a:ext>
            </a:extLst>
          </p:cNvPr>
          <p:cNvSpPr/>
          <p:nvPr/>
        </p:nvSpPr>
        <p:spPr>
          <a:xfrm>
            <a:off x="838200" y="2661053"/>
            <a:ext cx="4810244" cy="462988"/>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1. Auftraggeber / Klienten</a:t>
            </a:r>
          </a:p>
        </p:txBody>
      </p:sp>
      <p:sp>
        <p:nvSpPr>
          <p:cNvPr id="19" name="Abgerundetes Rechteck 18">
            <a:extLst>
              <a:ext uri="{FF2B5EF4-FFF2-40B4-BE49-F238E27FC236}">
                <a16:creationId xmlns:a16="http://schemas.microsoft.com/office/drawing/2014/main" id="{600074A5-99E6-E05F-DB0D-222864E75D0C}"/>
              </a:ext>
            </a:extLst>
          </p:cNvPr>
          <p:cNvSpPr/>
          <p:nvPr/>
        </p:nvSpPr>
        <p:spPr>
          <a:xfrm>
            <a:off x="6296628" y="2661053"/>
            <a:ext cx="4810244" cy="462988"/>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2. Kandidaten</a:t>
            </a:r>
          </a:p>
        </p:txBody>
      </p:sp>
      <p:pic>
        <p:nvPicPr>
          <p:cNvPr id="23" name="Picture 2" descr="Bildvorschau">
            <a:extLst>
              <a:ext uri="{FF2B5EF4-FFF2-40B4-BE49-F238E27FC236}">
                <a16:creationId xmlns:a16="http://schemas.microsoft.com/office/drawing/2014/main" id="{01B1EC79-4460-0513-E38D-8112AC4281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9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2040D3F-3482-3CCD-3BD4-5A9D0BDE26B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D2040D3F-3482-3CCD-3BD4-5A9D0BDE26B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CFE3B06-3264-9462-215C-D739B0F5DD1C}"/>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Was wir tun – unser Angebot für Sie</a:t>
            </a:r>
            <a:endParaRPr lang="de-DE" dirty="0"/>
          </a:p>
        </p:txBody>
      </p:sp>
      <p:sp>
        <p:nvSpPr>
          <p:cNvPr id="3" name="Inhaltsplatzhalter 2">
            <a:extLst>
              <a:ext uri="{FF2B5EF4-FFF2-40B4-BE49-F238E27FC236}">
                <a16:creationId xmlns:a16="http://schemas.microsoft.com/office/drawing/2014/main" id="{CD4217CB-38EB-D0D0-9E36-BFE217E7C990}"/>
              </a:ext>
            </a:extLst>
          </p:cNvPr>
          <p:cNvSpPr>
            <a:spLocks noGrp="1"/>
          </p:cNvSpPr>
          <p:nvPr>
            <p:ph idx="1"/>
          </p:nvPr>
        </p:nvSpPr>
        <p:spPr>
          <a:xfrm>
            <a:off x="838200" y="1825625"/>
            <a:ext cx="10515600" cy="462988"/>
          </a:xfrm>
        </p:spPr>
        <p:txBody>
          <a:bodyPr/>
          <a:lstStyle/>
          <a:p>
            <a:pPr marL="0" indent="0">
              <a:lnSpc>
                <a:spcPct val="120000"/>
              </a:lnSpc>
              <a:spcAft>
                <a:spcPts val="750"/>
              </a:spcAft>
              <a:buNone/>
            </a:pP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a:t>
            </a:r>
            <a:r>
              <a:rPr lang="de-DE" sz="1600" b="1" dirty="0" err="1">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Perfect</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 Fit“ </a:t>
            </a:r>
            <a:r>
              <a:rPr lang="de-DE" sz="1500" dirty="0">
                <a:latin typeface="Trebuchet MS" panose="020B0603020202020204" pitchFamily="34" charset="0"/>
                <a:ea typeface="Calibri" panose="020F0502020204030204" pitchFamily="34" charset="0"/>
                <a:cs typeface="Calibri" panose="020F0502020204030204" pitchFamily="34" charset="0"/>
              </a:rPr>
              <a:t>bietet folgende </a:t>
            </a:r>
            <a:r>
              <a:rPr lang="de-DE" sz="1500" b="1" dirty="0">
                <a:latin typeface="Trebuchet MS" panose="020B0603020202020204" pitchFamily="34" charset="0"/>
                <a:ea typeface="Calibri" panose="020F0502020204030204" pitchFamily="34" charset="0"/>
                <a:cs typeface="Calibri" panose="020F0502020204030204" pitchFamily="34" charset="0"/>
              </a:rPr>
              <a:t>Dienstleistungen</a:t>
            </a:r>
            <a:r>
              <a:rPr lang="de-DE" sz="1500" dirty="0">
                <a:latin typeface="Trebuchet MS" panose="020B0603020202020204" pitchFamily="34" charset="0"/>
                <a:ea typeface="Calibri" panose="020F0502020204030204" pitchFamily="34" charset="0"/>
                <a:cs typeface="Calibri" panose="020F0502020204030204" pitchFamily="34" charset="0"/>
              </a:rPr>
              <a:t> an:</a:t>
            </a:r>
          </a:p>
        </p:txBody>
      </p:sp>
      <p:sp>
        <p:nvSpPr>
          <p:cNvPr id="6" name="Rechtwinkliges Dreieck 5">
            <a:extLst>
              <a:ext uri="{FF2B5EF4-FFF2-40B4-BE49-F238E27FC236}">
                <a16:creationId xmlns:a16="http://schemas.microsoft.com/office/drawing/2014/main" id="{4E026761-785C-0419-1BE8-64C4C8F08A31}"/>
              </a:ext>
            </a:extLst>
          </p:cNvPr>
          <p:cNvSpPr/>
          <p:nvPr/>
        </p:nvSpPr>
        <p:spPr>
          <a:xfrm rot="5400000">
            <a:off x="0" y="698"/>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bgerundetes Rechteck 7">
            <a:extLst>
              <a:ext uri="{FF2B5EF4-FFF2-40B4-BE49-F238E27FC236}">
                <a16:creationId xmlns:a16="http://schemas.microsoft.com/office/drawing/2014/main" id="{9CA7617A-532D-1014-CDDD-4FDC6E34118D}"/>
              </a:ext>
            </a:extLst>
          </p:cNvPr>
          <p:cNvSpPr/>
          <p:nvPr/>
        </p:nvSpPr>
        <p:spPr>
          <a:xfrm>
            <a:off x="838200" y="2484798"/>
            <a:ext cx="5938520" cy="462988"/>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20000"/>
              </a:lnSpc>
              <a:spcAft>
                <a:spcPts val="750"/>
              </a:spcAft>
              <a:buNone/>
            </a:pPr>
            <a:r>
              <a:rPr lang="de-DE" sz="1600" b="1" dirty="0">
                <a:solidFill>
                  <a:schemeClr val="tx1"/>
                </a:solidFill>
                <a:latin typeface="Trebuchet MS" panose="020B0603020202020204" pitchFamily="34" charset="0"/>
                <a:ea typeface="Calibri" panose="020F0502020204030204" pitchFamily="34" charset="0"/>
                <a:cs typeface="Calibri" panose="020F0502020204030204" pitchFamily="34" charset="0"/>
              </a:rPr>
              <a:t>1. Headhunting / Stellenbesetzung</a:t>
            </a:r>
          </a:p>
        </p:txBody>
      </p:sp>
      <p:sp>
        <p:nvSpPr>
          <p:cNvPr id="10" name="Textfeld 9">
            <a:extLst>
              <a:ext uri="{FF2B5EF4-FFF2-40B4-BE49-F238E27FC236}">
                <a16:creationId xmlns:a16="http://schemas.microsoft.com/office/drawing/2014/main" id="{C2DA0C74-3336-E5E7-A2DB-89B15503609B}"/>
              </a:ext>
            </a:extLst>
          </p:cNvPr>
          <p:cNvSpPr txBox="1"/>
          <p:nvPr/>
        </p:nvSpPr>
        <p:spPr>
          <a:xfrm>
            <a:off x="838200" y="3103117"/>
            <a:ext cx="9757672" cy="1175258"/>
          </a:xfrm>
          <a:prstGeom prst="rect">
            <a:avLst/>
          </a:prstGeom>
          <a:noFill/>
        </p:spPr>
        <p:txBody>
          <a:bodyPr wrap="square">
            <a:spAutoFit/>
          </a:bodyPr>
          <a:lstStyle/>
          <a:p>
            <a:pPr>
              <a:lnSpc>
                <a:spcPct val="120000"/>
              </a:lnSpc>
              <a:spcAft>
                <a:spcPts val="750"/>
              </a:spcAft>
            </a:pPr>
            <a:r>
              <a:rPr lang="de-DE" sz="1500" u="sng" dirty="0">
                <a:latin typeface="Trebuchet MS" panose="020B0603020202020204" pitchFamily="34" charset="0"/>
                <a:ea typeface="Calibri" panose="020F0502020204030204" pitchFamily="34" charset="0"/>
                <a:cs typeface="Calibri" panose="020F0502020204030204" pitchFamily="34" charset="0"/>
              </a:rPr>
              <a:t>Headhunting bedeutet:</a:t>
            </a:r>
            <a:r>
              <a:rPr lang="de-DE" sz="1500" dirty="0">
                <a:latin typeface="Trebuchet MS" panose="020B0603020202020204" pitchFamily="34" charset="0"/>
                <a:ea typeface="Calibri" panose="020F0502020204030204" pitchFamily="34" charset="0"/>
                <a:cs typeface="Calibri" panose="020F0502020204030204" pitchFamily="34" charset="0"/>
              </a:rPr>
              <a:t> Die beste Persönlichkeit für eine anspruchsvolle, dauerhaft angelegte Führungsposition zu finden. Sie sollte fachlich und menschlich zu Ihrer Unternehmenskultur passen, strategische und operative Fähigkeiten mitbringen sowie Akzeptanz innerhalb und außerhalb des Unternehmens erzeugen können. Und natürlich muss sie dauerhaften Erfolg versprechen.</a:t>
            </a:r>
          </a:p>
        </p:txBody>
      </p:sp>
      <p:sp>
        <p:nvSpPr>
          <p:cNvPr id="12" name="Textfeld 11">
            <a:extLst>
              <a:ext uri="{FF2B5EF4-FFF2-40B4-BE49-F238E27FC236}">
                <a16:creationId xmlns:a16="http://schemas.microsoft.com/office/drawing/2014/main" id="{73104D29-E149-2ECD-7C47-4FEAC3DEECD6}"/>
              </a:ext>
            </a:extLst>
          </p:cNvPr>
          <p:cNvSpPr txBox="1"/>
          <p:nvPr/>
        </p:nvSpPr>
        <p:spPr>
          <a:xfrm>
            <a:off x="838200" y="5245805"/>
            <a:ext cx="9569208" cy="898259"/>
          </a:xfrm>
          <a:prstGeom prst="rect">
            <a:avLst/>
          </a:prstGeom>
          <a:noFill/>
        </p:spPr>
        <p:txBody>
          <a:bodyPr wrap="square">
            <a:spAutoFit/>
          </a:bodyPr>
          <a:lstStyle/>
          <a:p>
            <a:pPr>
              <a:lnSpc>
                <a:spcPct val="120000"/>
              </a:lnSpc>
              <a:spcAft>
                <a:spcPts val="750"/>
              </a:spcAft>
            </a:pPr>
            <a:r>
              <a:rPr lang="de-DE" sz="1500" u="sng" dirty="0">
                <a:latin typeface="Trebuchet MS" panose="020B0603020202020204" pitchFamily="34" charset="0"/>
                <a:ea typeface="Calibri" panose="020F0502020204030204" pitchFamily="34" charset="0"/>
                <a:cs typeface="Calibri" panose="020F0502020204030204" pitchFamily="34" charset="0"/>
              </a:rPr>
              <a:t>Interimsmanagement bedeutet: </a:t>
            </a:r>
            <a:r>
              <a:rPr lang="de-DE" sz="1500" dirty="0">
                <a:latin typeface="Trebuchet MS" panose="020B0603020202020204" pitchFamily="34" charset="0"/>
                <a:ea typeface="Calibri" panose="020F0502020204030204" pitchFamily="34" charset="0"/>
                <a:cs typeface="Calibri" panose="020F0502020204030204" pitchFamily="34" charset="0"/>
              </a:rPr>
              <a:t>Für eine befristete Zeit eine erfahrene Managementpersönlichkeit zu finden. Sie sollte frei von persönlichen Ambitionen alle Voraussetzungen schaffen, um eine langfristige Personallösung vorzubereiten. </a:t>
            </a:r>
          </a:p>
        </p:txBody>
      </p:sp>
      <p:sp>
        <p:nvSpPr>
          <p:cNvPr id="13" name="Abgerundetes Rechteck 12">
            <a:extLst>
              <a:ext uri="{FF2B5EF4-FFF2-40B4-BE49-F238E27FC236}">
                <a16:creationId xmlns:a16="http://schemas.microsoft.com/office/drawing/2014/main" id="{39686B49-2A8C-62BA-068A-E3A12DDF01D8}"/>
              </a:ext>
            </a:extLst>
          </p:cNvPr>
          <p:cNvSpPr/>
          <p:nvPr/>
        </p:nvSpPr>
        <p:spPr>
          <a:xfrm>
            <a:off x="838200" y="4622817"/>
            <a:ext cx="5938520" cy="462988"/>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20000"/>
              </a:lnSpc>
              <a:spcAft>
                <a:spcPts val="750"/>
              </a:spcAft>
              <a:buNone/>
            </a:pPr>
            <a:r>
              <a:rPr lang="de-DE" sz="1600" b="1" dirty="0">
                <a:solidFill>
                  <a:schemeClr val="tx1"/>
                </a:solidFill>
                <a:latin typeface="Trebuchet MS" panose="020B0603020202020204" pitchFamily="34" charset="0"/>
                <a:ea typeface="Calibri" panose="020F0502020204030204" pitchFamily="34" charset="0"/>
                <a:cs typeface="Calibri" panose="020F0502020204030204" pitchFamily="34" charset="0"/>
              </a:rPr>
              <a:t>2. Interimsmanagement / Vorübergehende Leitungsfunktion</a:t>
            </a:r>
          </a:p>
        </p:txBody>
      </p:sp>
      <p:pic>
        <p:nvPicPr>
          <p:cNvPr id="14" name="Picture 2" descr="Bildvorschau">
            <a:extLst>
              <a:ext uri="{FF2B5EF4-FFF2-40B4-BE49-F238E27FC236}">
                <a16:creationId xmlns:a16="http://schemas.microsoft.com/office/drawing/2014/main" id="{30B67EC4-D2B8-45AC-5FAF-FF05DC254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51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8ABE974-4247-F9F5-BE9D-9DADEF6EC354}"/>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B8ABE974-4247-F9F5-BE9D-9DADEF6EC35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4B1CA10-90A3-6BC8-FF01-F1A6C79BEFE2}"/>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Was wir tun – unser Angebot für Sie</a:t>
            </a:r>
            <a:endParaRPr lang="de-DE" dirty="0"/>
          </a:p>
        </p:txBody>
      </p:sp>
      <p:sp>
        <p:nvSpPr>
          <p:cNvPr id="3" name="Inhaltsplatzhalter 2">
            <a:extLst>
              <a:ext uri="{FF2B5EF4-FFF2-40B4-BE49-F238E27FC236}">
                <a16:creationId xmlns:a16="http://schemas.microsoft.com/office/drawing/2014/main" id="{0BB607C4-4CC3-878B-0392-F84FF325E9F6}"/>
              </a:ext>
            </a:extLst>
          </p:cNvPr>
          <p:cNvSpPr>
            <a:spLocks noGrp="1"/>
          </p:cNvSpPr>
          <p:nvPr>
            <p:ph idx="1"/>
          </p:nvPr>
        </p:nvSpPr>
        <p:spPr>
          <a:xfrm>
            <a:off x="838200" y="1825625"/>
            <a:ext cx="10515600" cy="602615"/>
          </a:xfrm>
        </p:spPr>
        <p:txBody>
          <a:bodyPr/>
          <a:lstStyle/>
          <a:p>
            <a:pPr marL="0" indent="0">
              <a:lnSpc>
                <a:spcPct val="120000"/>
              </a:lnSpc>
              <a:spcAft>
                <a:spcPts val="750"/>
              </a:spcAft>
              <a:buNone/>
            </a:pP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a:t>
            </a:r>
            <a:r>
              <a:rPr lang="de-DE" sz="1600" b="1" dirty="0" err="1">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Perfect</a:t>
            </a:r>
            <a:r>
              <a:rPr lang="de-DE" sz="1600" b="1" dirty="0">
                <a:solidFill>
                  <a:schemeClr val="accent4">
                    <a:lumMod val="60000"/>
                    <a:lumOff val="40000"/>
                  </a:schemeClr>
                </a:solidFill>
                <a:latin typeface="Trebuchet MS" panose="020B0603020202020204" pitchFamily="34" charset="0"/>
                <a:ea typeface="Calibri" panose="020F0502020204030204" pitchFamily="34" charset="0"/>
                <a:cs typeface="Calibri" panose="020F0502020204030204" pitchFamily="34" charset="0"/>
              </a:rPr>
              <a:t> Fit“ </a:t>
            </a:r>
            <a:r>
              <a:rPr lang="de-DE" sz="1500" dirty="0">
                <a:latin typeface="Trebuchet MS" panose="020B0603020202020204" pitchFamily="34" charset="0"/>
                <a:ea typeface="Calibri" panose="020F0502020204030204" pitchFamily="34" charset="0"/>
                <a:cs typeface="Calibri" panose="020F0502020204030204" pitchFamily="34" charset="0"/>
              </a:rPr>
              <a:t>bietet folgende </a:t>
            </a:r>
            <a:r>
              <a:rPr lang="de-DE" sz="1500" b="1" dirty="0">
                <a:latin typeface="Trebuchet MS" panose="020B0603020202020204" pitchFamily="34" charset="0"/>
                <a:ea typeface="Calibri" panose="020F0502020204030204" pitchFamily="34" charset="0"/>
                <a:cs typeface="Calibri" panose="020F0502020204030204" pitchFamily="34" charset="0"/>
              </a:rPr>
              <a:t>Dienstleistungen</a:t>
            </a:r>
            <a:r>
              <a:rPr lang="de-DE" sz="1500" dirty="0">
                <a:latin typeface="Trebuchet MS" panose="020B0603020202020204" pitchFamily="34" charset="0"/>
                <a:ea typeface="Calibri" panose="020F0502020204030204" pitchFamily="34" charset="0"/>
                <a:cs typeface="Calibri" panose="020F0502020204030204" pitchFamily="34" charset="0"/>
              </a:rPr>
              <a:t> an:</a:t>
            </a:r>
            <a:endParaRPr lang="de-DE" sz="1500" b="1" dirty="0">
              <a:latin typeface="Trebuchet MS" panose="020B0603020202020204" pitchFamily="34" charset="0"/>
              <a:ea typeface="Calibri" panose="020F0502020204030204" pitchFamily="34" charset="0"/>
              <a:cs typeface="Calibri" panose="020F0502020204030204" pitchFamily="34" charset="0"/>
            </a:endParaRPr>
          </a:p>
          <a:p>
            <a:pPr>
              <a:lnSpc>
                <a:spcPct val="120000"/>
              </a:lnSpc>
              <a:spcAft>
                <a:spcPts val="750"/>
              </a:spcAft>
            </a:pPr>
            <a:endParaRPr lang="de-DE" sz="1500" u="sng" dirty="0">
              <a:latin typeface="Trebuchet MS" panose="020B0603020202020204" pitchFamily="34" charset="0"/>
              <a:ea typeface="Calibri" panose="020F0502020204030204" pitchFamily="34" charset="0"/>
              <a:cs typeface="Calibri" panose="020F0502020204030204" pitchFamily="34" charset="0"/>
            </a:endParaRPr>
          </a:p>
          <a:p>
            <a:pPr marL="0" indent="0">
              <a:lnSpc>
                <a:spcPct val="120000"/>
              </a:lnSpc>
              <a:spcAft>
                <a:spcPts val="750"/>
              </a:spcAft>
              <a:buNone/>
            </a:pPr>
            <a:endParaRPr lang="de-DE" sz="1500" u="sng" dirty="0">
              <a:latin typeface="Trebuchet MS" panose="020B0603020202020204" pitchFamily="34" charset="0"/>
              <a:ea typeface="Calibri" panose="020F0502020204030204" pitchFamily="34" charset="0"/>
              <a:cs typeface="Calibri" panose="020F0502020204030204" pitchFamily="34" charset="0"/>
            </a:endParaRPr>
          </a:p>
        </p:txBody>
      </p:sp>
      <p:sp>
        <p:nvSpPr>
          <p:cNvPr id="8" name="Abgerundetes Rechteck 7">
            <a:extLst>
              <a:ext uri="{FF2B5EF4-FFF2-40B4-BE49-F238E27FC236}">
                <a16:creationId xmlns:a16="http://schemas.microsoft.com/office/drawing/2014/main" id="{7C7D5CC0-070D-5FE4-FFEB-051F841B0226}"/>
              </a:ext>
            </a:extLst>
          </p:cNvPr>
          <p:cNvSpPr/>
          <p:nvPr/>
        </p:nvSpPr>
        <p:spPr>
          <a:xfrm>
            <a:off x="838200" y="2484798"/>
            <a:ext cx="5938520" cy="462988"/>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20000"/>
              </a:lnSpc>
              <a:spcAft>
                <a:spcPts val="750"/>
              </a:spcAft>
              <a:buNone/>
            </a:pPr>
            <a:r>
              <a:rPr lang="de-DE" sz="1600" b="1" dirty="0">
                <a:solidFill>
                  <a:schemeClr val="tx1"/>
                </a:solidFill>
                <a:latin typeface="Trebuchet MS" panose="020B0603020202020204" pitchFamily="34" charset="0"/>
                <a:ea typeface="Calibri" panose="020F0502020204030204" pitchFamily="34" charset="0"/>
                <a:cs typeface="Calibri" panose="020F0502020204030204" pitchFamily="34" charset="0"/>
              </a:rPr>
              <a:t>3. Projekte / Konzepte / Beratung</a:t>
            </a:r>
          </a:p>
        </p:txBody>
      </p:sp>
      <p:sp>
        <p:nvSpPr>
          <p:cNvPr id="11" name="Textfeld 10">
            <a:extLst>
              <a:ext uri="{FF2B5EF4-FFF2-40B4-BE49-F238E27FC236}">
                <a16:creationId xmlns:a16="http://schemas.microsoft.com/office/drawing/2014/main" id="{720D73CA-409D-8615-5649-890F795DB975}"/>
              </a:ext>
            </a:extLst>
          </p:cNvPr>
          <p:cNvSpPr txBox="1"/>
          <p:nvPr/>
        </p:nvSpPr>
        <p:spPr>
          <a:xfrm>
            <a:off x="838200" y="3174210"/>
            <a:ext cx="9296982" cy="1000851"/>
          </a:xfrm>
          <a:prstGeom prst="rect">
            <a:avLst/>
          </a:prstGeom>
          <a:noFill/>
        </p:spPr>
        <p:txBody>
          <a:bodyPr wrap="square">
            <a:spAutoFit/>
          </a:bodyPr>
          <a:lstStyle/>
          <a:p>
            <a:pPr>
              <a:lnSpc>
                <a:spcPct val="120000"/>
              </a:lnSpc>
              <a:spcAft>
                <a:spcPts val="750"/>
              </a:spcAft>
            </a:pPr>
            <a:r>
              <a:rPr lang="de-DE" sz="1500" u="sng" dirty="0">
                <a:latin typeface="Trebuchet MS" panose="020B0603020202020204" pitchFamily="34" charset="0"/>
                <a:ea typeface="Calibri" panose="020F0502020204030204" pitchFamily="34" charset="0"/>
                <a:cs typeface="Calibri" panose="020F0502020204030204" pitchFamily="34" charset="0"/>
              </a:rPr>
              <a:t>Projektbezogene Beratung bedeutet: </a:t>
            </a:r>
          </a:p>
          <a:p>
            <a:pPr>
              <a:lnSpc>
                <a:spcPct val="120000"/>
              </a:lnSpc>
              <a:spcAft>
                <a:spcPts val="750"/>
              </a:spcAft>
            </a:pPr>
            <a:r>
              <a:rPr lang="de-DE" sz="1500" dirty="0">
                <a:latin typeface="Trebuchet MS" panose="020B0603020202020204" pitchFamily="34" charset="0"/>
                <a:ea typeface="Calibri" panose="020F0502020204030204" pitchFamily="34" charset="0"/>
                <a:cs typeface="Calibri" panose="020F0502020204030204" pitchFamily="34" charset="0"/>
              </a:rPr>
              <a:t>Eine Person oder ein Team zu engagieren, um ein konkretes Problem oder eine befristete Aufgabe zu lösen. Dabei geben Sie die Eckdaten vor und profitieren von der Expertise Ihrer externen Berater. </a:t>
            </a:r>
          </a:p>
        </p:txBody>
      </p:sp>
      <p:sp>
        <p:nvSpPr>
          <p:cNvPr id="12" name="Rechtwinkliges Dreieck 11">
            <a:extLst>
              <a:ext uri="{FF2B5EF4-FFF2-40B4-BE49-F238E27FC236}">
                <a16:creationId xmlns:a16="http://schemas.microsoft.com/office/drawing/2014/main" id="{D6835000-B467-CABD-07A3-FC2EAAE2D871}"/>
              </a:ext>
            </a:extLst>
          </p:cNvPr>
          <p:cNvSpPr/>
          <p:nvPr/>
        </p:nvSpPr>
        <p:spPr>
          <a:xfrm rot="5400000">
            <a:off x="0" y="698"/>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Picture 2" descr="Bildvorschau">
            <a:extLst>
              <a:ext uri="{FF2B5EF4-FFF2-40B4-BE49-F238E27FC236}">
                <a16:creationId xmlns:a16="http://schemas.microsoft.com/office/drawing/2014/main" id="{34FC76E1-92A6-C1D4-CEE7-4AC47AFF4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584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01EEE92-951C-645C-75FB-F27B99FA4B4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001EEE92-951C-645C-75FB-F27B99FA4B4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7418EE2-3E0C-867C-E31D-C8A242A5DA6B}"/>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Was wir tun – unser Angebot für Sie (1)</a:t>
            </a:r>
            <a:endParaRPr lang="de-DE" dirty="0"/>
          </a:p>
        </p:txBody>
      </p:sp>
      <p:sp>
        <p:nvSpPr>
          <p:cNvPr id="3" name="Inhaltsplatzhalter 2">
            <a:extLst>
              <a:ext uri="{FF2B5EF4-FFF2-40B4-BE49-F238E27FC236}">
                <a16:creationId xmlns:a16="http://schemas.microsoft.com/office/drawing/2014/main" id="{1B16FB83-7ECC-11F7-F5A4-F90B05BDA512}"/>
              </a:ext>
            </a:extLst>
          </p:cNvPr>
          <p:cNvSpPr>
            <a:spLocks noGrp="1"/>
          </p:cNvSpPr>
          <p:nvPr>
            <p:ph idx="1"/>
          </p:nvPr>
        </p:nvSpPr>
        <p:spPr/>
        <p:txBody>
          <a:bodyPr>
            <a:normAutofit fontScale="55000" lnSpcReduction="20000"/>
          </a:bodyPr>
          <a:lstStyle/>
          <a:p>
            <a:pPr marL="0" indent="0">
              <a:lnSpc>
                <a:spcPct val="107000"/>
              </a:lnSpc>
              <a:spcAft>
                <a:spcPts val="750"/>
              </a:spcAft>
              <a:buNone/>
            </a:pPr>
            <a:r>
              <a:rPr lang="de-DE" b="1" dirty="0">
                <a:latin typeface="Trebuchet MS" panose="020B0603020202020204" pitchFamily="34" charset="0"/>
                <a:ea typeface="Calibri" panose="020F0502020204030204" pitchFamily="34" charset="0"/>
                <a:cs typeface="Calibri" panose="020F0502020204030204" pitchFamily="34" charset="0"/>
              </a:rPr>
              <a:t>1. Headhunting / Besetzung einer Führungsposition</a:t>
            </a:r>
          </a:p>
          <a:p>
            <a:pPr marL="0" indent="0">
              <a:lnSpc>
                <a:spcPct val="107000"/>
              </a:lnSpc>
              <a:spcAft>
                <a:spcPts val="750"/>
              </a:spcAft>
              <a:buNone/>
            </a:pPr>
            <a:r>
              <a:rPr lang="de-DE" u="sng" dirty="0">
                <a:latin typeface="Trebuchet MS" panose="020B0603020202020204" pitchFamily="34" charset="0"/>
                <a:ea typeface="Calibri" panose="020F0502020204030204" pitchFamily="34" charset="0"/>
                <a:cs typeface="Calibri" panose="020F0502020204030204" pitchFamily="34" charset="0"/>
              </a:rPr>
              <a:t>Beispielhafte Fragestellungen:</a:t>
            </a:r>
          </a:p>
          <a:p>
            <a:pPr marL="0" indent="0">
              <a:buNone/>
            </a:pPr>
            <a:r>
              <a:rPr lang="de-DE" dirty="0">
                <a:effectLst/>
                <a:latin typeface="Trebuchet MS" panose="020B0603020202020204" pitchFamily="34" charset="0"/>
              </a:rPr>
              <a:t>Sie suchen einen kreativen Marketing-Leiter, der gegenüber dem Vorstand/der Geschäftsführung </a:t>
            </a:r>
          </a:p>
          <a:p>
            <a:pPr marL="0" indent="0">
              <a:buNone/>
            </a:pPr>
            <a:r>
              <a:rPr lang="de-DE" dirty="0">
                <a:effectLst/>
                <a:latin typeface="Trebuchet MS" panose="020B0603020202020204" pitchFamily="34" charset="0"/>
              </a:rPr>
              <a:t>eine Strategie entwickeln und vertreten kann.</a:t>
            </a:r>
          </a:p>
          <a:p>
            <a:pPr marL="0" indent="0">
              <a:buNone/>
            </a:pPr>
            <a:endParaRPr lang="de-DE" dirty="0">
              <a:latin typeface="Trebuchet MS" panose="020B0603020202020204" pitchFamily="34" charset="0"/>
            </a:endParaRPr>
          </a:p>
          <a:p>
            <a:pPr marL="0" indent="0">
              <a:buNone/>
            </a:pPr>
            <a:r>
              <a:rPr lang="de-DE" dirty="0">
                <a:effectLst/>
                <a:latin typeface="Trebuchet MS" panose="020B0603020202020204" pitchFamily="34" charset="0"/>
              </a:rPr>
              <a:t>Sie suchen einen erfahrenen Manager, der ein Team leiten kann und sowohl die Positionierung</a:t>
            </a:r>
          </a:p>
          <a:p>
            <a:pPr marL="0" indent="0">
              <a:buNone/>
            </a:pPr>
            <a:r>
              <a:rPr lang="de-DE" dirty="0">
                <a:effectLst/>
                <a:latin typeface="Trebuchet MS" panose="020B0603020202020204" pitchFamily="34" charset="0"/>
              </a:rPr>
              <a:t>einer Marke als auch die konsequente Durchführung einer Kampagne gewährleisten kann?</a:t>
            </a:r>
          </a:p>
          <a:p>
            <a:pPr marL="0" indent="0">
              <a:buNone/>
            </a:pPr>
            <a:endParaRPr lang="de-DE" dirty="0">
              <a:effectLst/>
              <a:latin typeface="Trebuchet MS" panose="020B0603020202020204" pitchFamily="34" charset="0"/>
            </a:endParaRPr>
          </a:p>
          <a:p>
            <a:pPr marL="0" indent="0">
              <a:buNone/>
            </a:pPr>
            <a:r>
              <a:rPr lang="de-DE" dirty="0">
                <a:effectLst/>
                <a:latin typeface="Trebuchet MS" panose="020B0603020202020204" pitchFamily="34" charset="0"/>
              </a:rPr>
              <a:t>Sie suchen eine führungsstarke Kommunikationschefin, die die ganze Klaviatur der Unternehmens-</a:t>
            </a:r>
          </a:p>
          <a:p>
            <a:pPr marL="0" indent="0">
              <a:buNone/>
            </a:pPr>
            <a:r>
              <a:rPr lang="de-DE" dirty="0" err="1">
                <a:effectLst/>
                <a:latin typeface="Trebuchet MS" panose="020B0603020202020204" pitchFamily="34" charset="0"/>
              </a:rPr>
              <a:t>kommunikation</a:t>
            </a:r>
            <a:r>
              <a:rPr lang="de-DE" dirty="0">
                <a:effectLst/>
                <a:latin typeface="Trebuchet MS" panose="020B0603020202020204" pitchFamily="34" charset="0"/>
              </a:rPr>
              <a:t> beherrscht und gleichzeitig die politischen Beziehungen professionell managt?</a:t>
            </a:r>
          </a:p>
          <a:p>
            <a:pPr marL="0" indent="0">
              <a:buNone/>
            </a:pPr>
            <a:endParaRPr lang="de-DE" dirty="0">
              <a:effectLst/>
              <a:latin typeface="Trebuchet MS" panose="020B0603020202020204" pitchFamily="34" charset="0"/>
            </a:endParaRPr>
          </a:p>
          <a:p>
            <a:pPr marL="0" indent="0">
              <a:buNone/>
            </a:pPr>
            <a:r>
              <a:rPr lang="de-DE" dirty="0">
                <a:effectLst/>
                <a:latin typeface="Trebuchet MS" panose="020B0603020202020204" pitchFamily="34" charset="0"/>
              </a:rPr>
              <a:t>Sie möchten eine Fachabteilung (Pressestelle, Krisen-Manager, Markenpositionierung, News-</a:t>
            </a:r>
          </a:p>
          <a:p>
            <a:pPr marL="0" indent="0">
              <a:buNone/>
            </a:pPr>
            <a:r>
              <a:rPr lang="de-DE" dirty="0">
                <a:effectLst/>
                <a:latin typeface="Trebuchet MS" panose="020B0603020202020204" pitchFamily="34" charset="0"/>
              </a:rPr>
              <a:t>Room-Leitung) neu besetzen und erwarten höchste Kompetenz und Expertise?</a:t>
            </a:r>
            <a:endParaRPr lang="de-DE" b="1" dirty="0">
              <a:latin typeface="Trebuchet MS" panose="020B0603020202020204" pitchFamily="34" charset="0"/>
              <a:ea typeface="Calibri" panose="020F0502020204030204" pitchFamily="34" charset="0"/>
              <a:cs typeface="Calibri" panose="020F0502020204030204" pitchFamily="34" charset="0"/>
            </a:endParaRPr>
          </a:p>
        </p:txBody>
      </p:sp>
      <p:sp>
        <p:nvSpPr>
          <p:cNvPr id="7" name="Rechtwinkliges Dreieck 6">
            <a:extLst>
              <a:ext uri="{FF2B5EF4-FFF2-40B4-BE49-F238E27FC236}">
                <a16:creationId xmlns:a16="http://schemas.microsoft.com/office/drawing/2014/main" id="{F97BDF69-29A8-7842-1660-17985AAFEE17}"/>
              </a:ext>
            </a:extLst>
          </p:cNvPr>
          <p:cNvSpPr/>
          <p:nvPr/>
        </p:nvSpPr>
        <p:spPr>
          <a:xfrm rot="5400000">
            <a:off x="0" y="698"/>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2" descr="Bildvorschau">
            <a:extLst>
              <a:ext uri="{FF2B5EF4-FFF2-40B4-BE49-F238E27FC236}">
                <a16:creationId xmlns:a16="http://schemas.microsoft.com/office/drawing/2014/main" id="{E993BE8F-ACFC-2014-1AF8-66F4F9FA3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24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F82EB0C-86C3-B57E-2D27-1288C5C79B9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4F82EB0C-86C3-B57E-2D27-1288C5C79B9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C64096E-E41C-B636-ADEB-6A3B2502D581}"/>
              </a:ext>
            </a:extLst>
          </p:cNvPr>
          <p:cNvSpPr>
            <a:spLocks noGrp="1"/>
          </p:cNvSpPr>
          <p:nvPr>
            <p:ph type="title"/>
          </p:nvPr>
        </p:nvSpPr>
        <p:spPr/>
        <p:txBody>
          <a:bodyPr vert="horz"/>
          <a:lstStyle/>
          <a:p>
            <a:r>
              <a:rPr lang="de-DE" sz="2800" b="1" dirty="0">
                <a:solidFill>
                  <a:schemeClr val="accent4">
                    <a:lumMod val="60000"/>
                    <a:lumOff val="40000"/>
                  </a:schemeClr>
                </a:solidFill>
                <a:latin typeface="Trebuchet MS" panose="020B0603020202020204" pitchFamily="34" charset="0"/>
              </a:rPr>
              <a:t>Was wir tun – unser Angebot für Sie (2)</a:t>
            </a:r>
            <a:endParaRPr lang="de-DE" dirty="0"/>
          </a:p>
        </p:txBody>
      </p:sp>
      <p:sp>
        <p:nvSpPr>
          <p:cNvPr id="3" name="Inhaltsplatzhalter 2">
            <a:extLst>
              <a:ext uri="{FF2B5EF4-FFF2-40B4-BE49-F238E27FC236}">
                <a16:creationId xmlns:a16="http://schemas.microsoft.com/office/drawing/2014/main" id="{CCC1B844-FF39-7E20-6B11-CB8AC639B328}"/>
              </a:ext>
            </a:extLst>
          </p:cNvPr>
          <p:cNvSpPr>
            <a:spLocks noGrp="1"/>
          </p:cNvSpPr>
          <p:nvPr>
            <p:ph idx="1"/>
          </p:nvPr>
        </p:nvSpPr>
        <p:spPr/>
        <p:txBody>
          <a:bodyPr/>
          <a:lstStyle/>
          <a:p>
            <a:pPr marL="0" indent="0">
              <a:lnSpc>
                <a:spcPct val="107000"/>
              </a:lnSpc>
              <a:spcAft>
                <a:spcPts val="750"/>
              </a:spcAft>
              <a:buNone/>
            </a:pPr>
            <a:r>
              <a:rPr lang="de-DE" sz="1500" b="1" dirty="0">
                <a:latin typeface="Trebuchet MS" panose="020B0603020202020204" pitchFamily="34" charset="0"/>
                <a:ea typeface="Calibri" panose="020F0502020204030204" pitchFamily="34" charset="0"/>
                <a:cs typeface="Calibri" panose="020F0502020204030204" pitchFamily="34" charset="0"/>
              </a:rPr>
              <a:t>2. Interimsmanagement / Vorübergehende Leitungsfunktion</a:t>
            </a:r>
          </a:p>
          <a:p>
            <a:pPr marL="0" indent="0">
              <a:lnSpc>
                <a:spcPct val="107000"/>
              </a:lnSpc>
              <a:spcAft>
                <a:spcPts val="750"/>
              </a:spcAft>
              <a:buNone/>
            </a:pPr>
            <a:r>
              <a:rPr lang="de-DE" sz="1500" u="sng" dirty="0">
                <a:latin typeface="Trebuchet MS" panose="020B0603020202020204" pitchFamily="34" charset="0"/>
                <a:ea typeface="Calibri" panose="020F0502020204030204" pitchFamily="34" charset="0"/>
                <a:cs typeface="Calibri" panose="020F0502020204030204" pitchFamily="34" charset="0"/>
              </a:rPr>
              <a:t>Beispielhafte Fragestellungen:</a:t>
            </a:r>
            <a:endParaRPr lang="de-DE" sz="1500" b="1" u="sng" dirty="0">
              <a:latin typeface="Trebuchet MS" panose="020B0603020202020204" pitchFamily="34" charset="0"/>
              <a:ea typeface="Calibri" panose="020F0502020204030204" pitchFamily="34" charset="0"/>
              <a:cs typeface="Calibri" panose="020F0502020204030204" pitchFamily="34" charset="0"/>
            </a:endParaRPr>
          </a:p>
          <a:p>
            <a:pPr marL="0" indent="0">
              <a:lnSpc>
                <a:spcPct val="107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Sie wollen eine wichtige Führungsaufgabe auf Zeit mit einem erfahrenen Top-Experten besetzen, um in Ruhe nach einer langfristigen Lösung suchen zu können?</a:t>
            </a:r>
          </a:p>
          <a:p>
            <a:pPr marL="0" indent="0">
              <a:lnSpc>
                <a:spcPct val="107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Sie möchten in einem schwierigen Change-Prozess alle Aufgaben neu strukturieren und benötigen eine Person mit Change-Erfahrung, Autorität und Durchsetzungskraft ?</a:t>
            </a:r>
          </a:p>
          <a:p>
            <a:pPr marL="0" indent="0">
              <a:lnSpc>
                <a:spcPct val="107000"/>
              </a:lnSpc>
              <a:spcAft>
                <a:spcPts val="750"/>
              </a:spcAft>
              <a:buNone/>
            </a:pPr>
            <a:r>
              <a:rPr lang="de-DE" sz="1500" dirty="0">
                <a:latin typeface="Trebuchet MS" panose="020B0603020202020204" pitchFamily="34" charset="0"/>
                <a:ea typeface="Calibri" panose="020F0502020204030204" pitchFamily="34" charset="0"/>
                <a:cs typeface="Calibri" panose="020F0502020204030204" pitchFamily="34" charset="0"/>
              </a:rPr>
              <a:t>Sie befürchten eine zeitlich befristete Krisensituation und benötigen eine Person mit relevanten Medien-Beziehungen, juristischem Hintergrund, kommunikativem Geschick und erlebter Krisenerfahrung?   </a:t>
            </a:r>
          </a:p>
          <a:p>
            <a:pPr marL="0" indent="0">
              <a:lnSpc>
                <a:spcPct val="107000"/>
              </a:lnSpc>
              <a:spcAft>
                <a:spcPts val="750"/>
              </a:spcAft>
              <a:buNone/>
            </a:pPr>
            <a:r>
              <a:rPr lang="de-DE" sz="1500" b="0" i="0" dirty="0">
                <a:solidFill>
                  <a:srgbClr val="333333"/>
                </a:solidFill>
                <a:effectLst/>
                <a:latin typeface="Trebuchet MS" panose="020B0603020202020204" pitchFamily="34" charset="0"/>
              </a:rPr>
              <a:t>Sie möchten die interne Kommunikation (ggf. weltweit) neu aufstellen und möchten diese Aufgabe einer Persönlichkeit anvertrauen, die von außen kommt?</a:t>
            </a:r>
            <a:endParaRPr lang="de-DE" sz="1500" dirty="0">
              <a:latin typeface="Trebuchet MS" panose="020B0603020202020204" pitchFamily="34" charset="0"/>
              <a:ea typeface="Calibri" panose="020F0502020204030204" pitchFamily="34" charset="0"/>
              <a:cs typeface="Calibri" panose="020F0502020204030204" pitchFamily="34" charset="0"/>
            </a:endParaRPr>
          </a:p>
          <a:p>
            <a:pPr marL="0" indent="0">
              <a:lnSpc>
                <a:spcPct val="107000"/>
              </a:lnSpc>
              <a:spcAft>
                <a:spcPts val="750"/>
              </a:spcAft>
              <a:buNone/>
            </a:pPr>
            <a:endParaRPr lang="de-DE" sz="1500" b="1" dirty="0">
              <a:latin typeface="Trebuchet MS" panose="020B0603020202020204" pitchFamily="34" charset="0"/>
              <a:ea typeface="Calibri" panose="020F0502020204030204" pitchFamily="34" charset="0"/>
              <a:cs typeface="Calibri" panose="020F0502020204030204" pitchFamily="34" charset="0"/>
            </a:endParaRPr>
          </a:p>
          <a:p>
            <a:pPr>
              <a:lnSpc>
                <a:spcPct val="107000"/>
              </a:lnSpc>
              <a:spcAft>
                <a:spcPts val="750"/>
              </a:spcAft>
            </a:pPr>
            <a:endParaRPr lang="de-DE" sz="1500" dirty="0">
              <a:latin typeface="Trebuchet MS" panose="020B0603020202020204" pitchFamily="34" charset="0"/>
              <a:ea typeface="Calibri" panose="020F0502020204030204" pitchFamily="34" charset="0"/>
              <a:cs typeface="Calibri" panose="020F0502020204030204" pitchFamily="34" charset="0"/>
            </a:endParaRPr>
          </a:p>
          <a:p>
            <a:pPr marL="0" indent="0" rtl="0">
              <a:buNone/>
            </a:pPr>
            <a:endParaRPr lang="de-DE" sz="1500" dirty="0">
              <a:latin typeface="Trebuchet MS" panose="020B0603020202020204" pitchFamily="34" charset="0"/>
            </a:endParaRPr>
          </a:p>
          <a:p>
            <a:endParaRPr lang="de-DE" dirty="0"/>
          </a:p>
        </p:txBody>
      </p:sp>
      <p:sp>
        <p:nvSpPr>
          <p:cNvPr id="7" name="Rechtwinkliges Dreieck 6">
            <a:extLst>
              <a:ext uri="{FF2B5EF4-FFF2-40B4-BE49-F238E27FC236}">
                <a16:creationId xmlns:a16="http://schemas.microsoft.com/office/drawing/2014/main" id="{5F0DD3F8-4290-2B2B-7017-15B3E76F8548}"/>
              </a:ext>
            </a:extLst>
          </p:cNvPr>
          <p:cNvSpPr/>
          <p:nvPr/>
        </p:nvSpPr>
        <p:spPr>
          <a:xfrm rot="5400000">
            <a:off x="0" y="698"/>
            <a:ext cx="1122744" cy="1122744"/>
          </a:xfrm>
          <a:prstGeom prst="r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2" descr="Bildvorschau">
            <a:extLst>
              <a:ext uri="{FF2B5EF4-FFF2-40B4-BE49-F238E27FC236}">
                <a16:creationId xmlns:a16="http://schemas.microsoft.com/office/drawing/2014/main" id="{F58D8DA1-9FA9-C3D4-9AE5-3A12959B07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079" y="324252"/>
            <a:ext cx="1326256" cy="132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28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2462</Words>
  <Application>Microsoft Office PowerPoint</Application>
  <PresentationFormat>Breitbild</PresentationFormat>
  <Paragraphs>211</Paragraphs>
  <Slides>28</Slides>
  <Notes>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4" baseType="lpstr">
      <vt:lpstr>Arial</vt:lpstr>
      <vt:lpstr>Calibri</vt:lpstr>
      <vt:lpstr>Calibri Light</vt:lpstr>
      <vt:lpstr>Trebuchet MS</vt:lpstr>
      <vt:lpstr>Office</vt:lpstr>
      <vt:lpstr>think-cell Folie</vt:lpstr>
      <vt:lpstr>Willkommen bei  „Perfect Fit Consult“</vt:lpstr>
      <vt:lpstr>Manche Dinge passen perfekt</vt:lpstr>
      <vt:lpstr>Unser Anspruch – die perfekte Lösung !</vt:lpstr>
      <vt:lpstr>Wer wir sind – ein ganz besonderes Netzwerk</vt:lpstr>
      <vt:lpstr>Zielgruppen</vt:lpstr>
      <vt:lpstr>Was wir tun – unser Angebot für Sie</vt:lpstr>
      <vt:lpstr>Was wir tun – unser Angebot für Sie</vt:lpstr>
      <vt:lpstr>Was wir tun – unser Angebot für Sie (1)</vt:lpstr>
      <vt:lpstr>Was wir tun – unser Angebot für Sie (2)</vt:lpstr>
      <vt:lpstr>Was wir tun – unser Angebot für Sie (3)</vt:lpstr>
      <vt:lpstr>Recruiting Wie wir vorgehen – 7 steps </vt:lpstr>
      <vt:lpstr>Recruiting Wie wir vorgehen – 7 steps </vt:lpstr>
      <vt:lpstr>Recruiting Wie wir vorgehen – 7 steps </vt:lpstr>
      <vt:lpstr>Recruiting Wie wir vorgehen – 7 steps </vt:lpstr>
      <vt:lpstr>Recruiting Wie wir vorgehen – 7 steps </vt:lpstr>
      <vt:lpstr>Recruiting Wie wir vorgehen – 7 steps </vt:lpstr>
      <vt:lpstr>Recruiting Wie wir vorgehen – 7 steps </vt:lpstr>
      <vt:lpstr>Recruiting Wie wir vorgehen – 7 steps </vt:lpstr>
      <vt:lpstr>Projekte / Konzepte / Beratung Wie wir vorgehen </vt:lpstr>
      <vt:lpstr>Projekte / Konzepte / Beratung </vt:lpstr>
      <vt:lpstr>Und dann noch – Events</vt:lpstr>
      <vt:lpstr>Was uns auszeichnet - unser Selbstverständnis</vt:lpstr>
      <vt:lpstr>Wer wir sind (1)</vt:lpstr>
      <vt:lpstr>Wer wir sind (2) </vt:lpstr>
      <vt:lpstr>Wer wir sind (3) </vt:lpstr>
      <vt:lpstr>Wer wir sind (4)</vt:lpstr>
      <vt:lpstr>Wer wir sind (5)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7zt9j4j51k@goetheuniversitaet.onmicrosoft.com</dc:creator>
  <cp:lastModifiedBy>Gero Dr. Kalt</cp:lastModifiedBy>
  <cp:revision>7</cp:revision>
  <cp:lastPrinted>2023-11-20T09:26:19Z</cp:lastPrinted>
  <dcterms:created xsi:type="dcterms:W3CDTF">2023-11-12T16:23:47Z</dcterms:created>
  <dcterms:modified xsi:type="dcterms:W3CDTF">2023-11-20T17:20:13Z</dcterms:modified>
</cp:coreProperties>
</file>